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5.xml" ContentType="application/vnd.openxmlformats-officedocument.presentationml.tags+xml"/>
  <Override PartName="/ppt/notesSlides/notesSlide22.xml" ContentType="application/vnd.openxmlformats-officedocument.presentationml.notesSlide+xml"/>
  <Override PartName="/ppt/tags/tag6.xml" ContentType="application/vnd.openxmlformats-officedocument.presentationml.tags+xml"/>
  <Override PartName="/ppt/notesSlides/notesSlide23.xml" ContentType="application/vnd.openxmlformats-officedocument.presentationml.notesSlide+xml"/>
  <Override PartName="/ppt/tags/tag7.xml" ContentType="application/vnd.openxmlformats-officedocument.presentationml.tags+xml"/>
  <Override PartName="/ppt/notesSlides/notesSlide24.xml" ContentType="application/vnd.openxmlformats-officedocument.presentationml.notesSlide+xml"/>
  <Override PartName="/ppt/tags/tag8.xml" ContentType="application/vnd.openxmlformats-officedocument.presentationml.tags+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41"/>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96" r:id="rId32"/>
    <p:sldId id="295" r:id="rId33"/>
    <p:sldId id="288" r:id="rId34"/>
    <p:sldId id="289" r:id="rId35"/>
    <p:sldId id="290" r:id="rId36"/>
    <p:sldId id="291" r:id="rId37"/>
    <p:sldId id="293" r:id="rId38"/>
    <p:sldId id="294" r:id="rId39"/>
    <p:sldId id="292" r:id="rId40"/>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12"/>
    <p:restoredTop sz="94658"/>
  </p:normalViewPr>
  <p:slideViewPr>
    <p:cSldViewPr snapToGrid="0" snapToObjects="1">
      <p:cViewPr>
        <p:scale>
          <a:sx n="74" d="100"/>
          <a:sy n="74" d="100"/>
        </p:scale>
        <p:origin x="1192" y="67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media/image14.tiff>
</file>

<file path=ppt/media/image15.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2BC720-42FB-604B-BB73-D4592491D3CF}" type="datetimeFigureOut">
              <a:rPr lang="en-US" smtClean="0"/>
              <a:t>7/26/17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5E9757-4D25-F14F-9FEA-50DDEED30408}" type="slidenum">
              <a:rPr lang="en-US" smtClean="0"/>
              <a:t>‹#›</a:t>
            </a:fld>
            <a:endParaRPr lang="en-US"/>
          </a:p>
        </p:txBody>
      </p:sp>
    </p:spTree>
    <p:extLst>
      <p:ext uri="{BB962C8B-B14F-4D97-AF65-F5344CB8AC3E}">
        <p14:creationId xmlns:p14="http://schemas.microsoft.com/office/powerpoint/2010/main" val="601030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give</a:t>
            </a:r>
            <a:r>
              <a:rPr lang="en-US" baseline="0" dirty="0" smtClean="0"/>
              <a:t> examples in English, but other languages are far more complex!</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2</a:t>
            </a:fld>
            <a:endParaRPr lang="en-US"/>
          </a:p>
        </p:txBody>
      </p:sp>
    </p:spTree>
    <p:extLst>
      <p:ext uri="{BB962C8B-B14F-4D97-AF65-F5344CB8AC3E}">
        <p14:creationId xmlns:p14="http://schemas.microsoft.com/office/powerpoint/2010/main" val="14990097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Segmentation does not happen in isolation.</a:t>
            </a:r>
            <a:r>
              <a:rPr lang="en-US" baseline="0" dirty="0" smtClean="0"/>
              <a:t> Ideally, we would like to analyze all the word's in a language's lexicon</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14</a:t>
            </a:fld>
            <a:endParaRPr lang="en-US"/>
          </a:p>
        </p:txBody>
      </p:sp>
    </p:spTree>
    <p:extLst>
      <p:ext uri="{BB962C8B-B14F-4D97-AF65-F5344CB8AC3E}">
        <p14:creationId xmlns:p14="http://schemas.microsoft.com/office/powerpoint/2010/main" val="17448575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Segmentation does not happen in isolation.</a:t>
            </a:r>
            <a:r>
              <a:rPr lang="en-US" baseline="0" dirty="0" smtClean="0"/>
              <a:t> Ideally, we would like to analyze all the word's in a language's lexicon</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15</a:t>
            </a:fld>
            <a:endParaRPr lang="en-US"/>
          </a:p>
        </p:txBody>
      </p:sp>
    </p:spTree>
    <p:extLst>
      <p:ext uri="{BB962C8B-B14F-4D97-AF65-F5344CB8AC3E}">
        <p14:creationId xmlns:p14="http://schemas.microsoft.com/office/powerpoint/2010/main" val="16725403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16</a:t>
            </a:fld>
            <a:endParaRPr lang="en-US"/>
          </a:p>
        </p:txBody>
      </p:sp>
    </p:spTree>
    <p:extLst>
      <p:ext uri="{BB962C8B-B14F-4D97-AF65-F5344CB8AC3E}">
        <p14:creationId xmlns:p14="http://schemas.microsoft.com/office/powerpoint/2010/main" val="13215067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17</a:t>
            </a:fld>
            <a:endParaRPr lang="en-US"/>
          </a:p>
        </p:txBody>
      </p:sp>
    </p:spTree>
    <p:extLst>
      <p:ext uri="{BB962C8B-B14F-4D97-AF65-F5344CB8AC3E}">
        <p14:creationId xmlns:p14="http://schemas.microsoft.com/office/powerpoint/2010/main" val="262073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18</a:t>
            </a:fld>
            <a:endParaRPr lang="en-US"/>
          </a:p>
        </p:txBody>
      </p:sp>
    </p:spTree>
    <p:extLst>
      <p:ext uri="{BB962C8B-B14F-4D97-AF65-F5344CB8AC3E}">
        <p14:creationId xmlns:p14="http://schemas.microsoft.com/office/powerpoint/2010/main" val="1420240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Segmentation does not happen in isolation.</a:t>
            </a:r>
            <a:r>
              <a:rPr lang="en-US" baseline="0" dirty="0" smtClean="0"/>
              <a:t> Ideally, we would like to analyze all the word's in a language's lexicon</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19</a:t>
            </a:fld>
            <a:endParaRPr lang="en-US"/>
          </a:p>
        </p:txBody>
      </p:sp>
    </p:spTree>
    <p:extLst>
      <p:ext uri="{BB962C8B-B14F-4D97-AF65-F5344CB8AC3E}">
        <p14:creationId xmlns:p14="http://schemas.microsoft.com/office/powerpoint/2010/main" val="309484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20</a:t>
            </a:fld>
            <a:endParaRPr lang="en-US"/>
          </a:p>
        </p:txBody>
      </p:sp>
    </p:spTree>
    <p:extLst>
      <p:ext uri="{BB962C8B-B14F-4D97-AF65-F5344CB8AC3E}">
        <p14:creationId xmlns:p14="http://schemas.microsoft.com/office/powerpoint/2010/main" val="2559388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why you should care about this problem. Segmenting words alone is not enough. We eventually need to reason about the relationships between words. When we perform canonical segmentation, it becomes immediately clear, which words share morphemes.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28</a:t>
            </a:fld>
            <a:endParaRPr lang="en-US"/>
          </a:p>
        </p:txBody>
      </p:sp>
    </p:spTree>
    <p:extLst>
      <p:ext uri="{BB962C8B-B14F-4D97-AF65-F5344CB8AC3E}">
        <p14:creationId xmlns:p14="http://schemas.microsoft.com/office/powerpoint/2010/main" val="8732132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29</a:t>
            </a:fld>
            <a:endParaRPr lang="en-US"/>
          </a:p>
        </p:txBody>
      </p:sp>
    </p:spTree>
    <p:extLst>
      <p:ext uri="{BB962C8B-B14F-4D97-AF65-F5344CB8AC3E}">
        <p14:creationId xmlns:p14="http://schemas.microsoft.com/office/powerpoint/2010/main" val="9463906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Features</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30</a:t>
            </a:fld>
            <a:endParaRPr lang="en-US"/>
          </a:p>
        </p:txBody>
      </p:sp>
    </p:spTree>
    <p:extLst>
      <p:ext uri="{BB962C8B-B14F-4D97-AF65-F5344CB8AC3E}">
        <p14:creationId xmlns:p14="http://schemas.microsoft.com/office/powerpoint/2010/main" val="1720859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common way of processing morphology is what we are</a:t>
            </a:r>
            <a:r>
              <a:rPr lang="en-US" baseline="0" dirty="0" smtClean="0"/>
              <a:t> going to call </a:t>
            </a:r>
            <a:r>
              <a:rPr lang="en-US" dirty="0" smtClean="0"/>
              <a:t>*surface* morphological segmentation. The goal, roughly speaking, is to separate a surface form of a word into its sequence of morphemes. Perhaps with a labeling. This task has attracted a lot of attention over the years with a number supervise and unsupervised methods being proposed.</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a:t>
            </a:fld>
            <a:endParaRPr lang="en-US"/>
          </a:p>
        </p:txBody>
      </p:sp>
    </p:spTree>
    <p:extLst>
      <p:ext uri="{BB962C8B-B14F-4D97-AF65-F5344CB8AC3E}">
        <p14:creationId xmlns:p14="http://schemas.microsoft.com/office/powerpoint/2010/main" val="11249876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the best of our knowledge, the fully supervised version of this task has never been considered before in the literature so introduce a novel joint probability model.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31</a:t>
            </a:fld>
            <a:endParaRPr lang="en-US"/>
          </a:p>
        </p:txBody>
      </p:sp>
    </p:spTree>
    <p:extLst>
      <p:ext uri="{BB962C8B-B14F-4D97-AF65-F5344CB8AC3E}">
        <p14:creationId xmlns:p14="http://schemas.microsoft.com/office/powerpoint/2010/main" val="13735941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the best of our knowledge, the fully supervised version of this task has never been considered before in the literature so introduce a novel joint probability model.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33</a:t>
            </a:fld>
            <a:endParaRPr lang="en-US"/>
          </a:p>
        </p:txBody>
      </p:sp>
    </p:spTree>
    <p:extLst>
      <p:ext uri="{BB962C8B-B14F-4D97-AF65-F5344CB8AC3E}">
        <p14:creationId xmlns:p14="http://schemas.microsoft.com/office/powerpoint/2010/main" val="12596374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model the probability of a canonical segmentation – CLICK and an underlying form – CLICK given the surface form of a word – CLICK</a:t>
            </a:r>
          </a:p>
          <a:p>
            <a:endParaRPr lang="en-US" dirty="0" smtClean="0"/>
          </a:p>
          <a:p>
            <a:r>
              <a:rPr lang="en-US" dirty="0" err="1" smtClean="0"/>
              <a:t>CLICKThe</a:t>
            </a:r>
            <a:r>
              <a:rPr lang="en-US" dirty="0" smtClean="0"/>
              <a:t> first factor scores a canonical segmentation underlying form pair. Basically, it asks how good is this pair? For example, un - achieve - able -</a:t>
            </a:r>
            <a:r>
              <a:rPr lang="en-US" dirty="0" err="1" smtClean="0"/>
              <a:t>ity</a:t>
            </a:r>
            <a:r>
              <a:rPr lang="en-US" dirty="0" smtClean="0"/>
              <a:t> and </a:t>
            </a:r>
            <a:r>
              <a:rPr lang="en-US" dirty="0" err="1" smtClean="0"/>
              <a:t>achieavility</a:t>
            </a:r>
            <a:r>
              <a:rPr lang="en-US" dirty="0" smtClean="0"/>
              <a:t>. This a structured factor and can be seem as the score of a semi-Markov </a:t>
            </a:r>
            <a:r>
              <a:rPr lang="en-US" dirty="0" err="1" smtClean="0"/>
              <a:t>model.CLICKThe</a:t>
            </a:r>
            <a:r>
              <a:rPr lang="en-US" dirty="0" smtClean="0"/>
              <a:t> second </a:t>
            </a:r>
            <a:r>
              <a:rPr lang="en-US" dirty="0" err="1" smtClean="0"/>
              <a:t>factror</a:t>
            </a:r>
            <a:r>
              <a:rPr lang="en-US" dirty="0" smtClean="0"/>
              <a:t> scores a surface segmentation, underlying form pair. Basically, it asks how good is this pair?  Now, this notation belies a bit of the complexity. This factor is, again, structured. In fact, in general we have to encoder all possible </a:t>
            </a:r>
            <a:r>
              <a:rPr lang="en-US" dirty="0" err="1" smtClean="0"/>
              <a:t>alignmenet</a:t>
            </a:r>
            <a:r>
              <a:rPr lang="en-US" dirty="0" smtClean="0"/>
              <a:t> between the two strings. Luckily, we can encode this as a weighted finite-state machine. The paper explains this in </a:t>
            </a:r>
            <a:r>
              <a:rPr lang="en-US" dirty="0" err="1" smtClean="0"/>
              <a:t>detail.CLICKWe</a:t>
            </a:r>
            <a:r>
              <a:rPr lang="en-US" dirty="0" smtClean="0"/>
              <a:t> put them all together and we get our model. The remaining details such as the feature templates can be found in the </a:t>
            </a:r>
            <a:r>
              <a:rPr lang="en-US" dirty="0" err="1" smtClean="0"/>
              <a:t>paper.PAUSECLICK</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34</a:t>
            </a:fld>
            <a:endParaRPr lang="en-US"/>
          </a:p>
        </p:txBody>
      </p:sp>
    </p:spTree>
    <p:extLst>
      <p:ext uri="{BB962C8B-B14F-4D97-AF65-F5344CB8AC3E}">
        <p14:creationId xmlns:p14="http://schemas.microsoft.com/office/powerpoint/2010/main" val="8067826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define this model as being proportional the exponential of a linear model. We can see this as being composed of two difference factors.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35</a:t>
            </a:fld>
            <a:endParaRPr lang="en-US"/>
          </a:p>
        </p:txBody>
      </p:sp>
    </p:spTree>
    <p:extLst>
      <p:ext uri="{BB962C8B-B14F-4D97-AF65-F5344CB8AC3E}">
        <p14:creationId xmlns:p14="http://schemas.microsoft.com/office/powerpoint/2010/main" val="4563031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Unfortunately, marginal inference in our model is intractable! We explain why in the paper. As the model is globally normalized, even computing a gradient requires inference. To solve this, we rely on an approximation known as importance sampling. At a high-level, importance sampling takes </a:t>
            </a:r>
            <a:r>
              <a:rPr lang="en-US" dirty="0" err="1" smtClean="0"/>
              <a:t>smaples</a:t>
            </a:r>
            <a:r>
              <a:rPr lang="en-US" dirty="0" smtClean="0"/>
              <a:t> from an easy-distribution and lets the model rescore them. Decoding a.k.a. MAP </a:t>
            </a:r>
            <a:r>
              <a:rPr lang="en-US" dirty="0" err="1" smtClean="0"/>
              <a:t>infernece</a:t>
            </a:r>
            <a:r>
              <a:rPr lang="en-US" dirty="0" smtClean="0"/>
              <a:t> also intractable, but, again, we can approximately solve this with importance </a:t>
            </a:r>
            <a:r>
              <a:rPr lang="en-US" dirty="0" err="1" smtClean="0"/>
              <a:t>sampling.Once</a:t>
            </a:r>
            <a:r>
              <a:rPr lang="en-US" dirty="0" smtClean="0"/>
              <a:t> we get our approximate gradient, using importance sampling, we train the model with </a:t>
            </a:r>
            <a:r>
              <a:rPr lang="en-US" dirty="0" err="1" smtClean="0"/>
              <a:t>AdaGrad.CLICK</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36</a:t>
            </a:fld>
            <a:endParaRPr lang="en-US"/>
          </a:p>
        </p:txBody>
      </p:sp>
    </p:spTree>
    <p:extLst>
      <p:ext uri="{BB962C8B-B14F-4D97-AF65-F5344CB8AC3E}">
        <p14:creationId xmlns:p14="http://schemas.microsoft.com/office/powerpoint/2010/main" val="10636614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37</a:t>
            </a:fld>
            <a:endParaRPr lang="en-US"/>
          </a:p>
        </p:txBody>
      </p:sp>
    </p:spTree>
    <p:extLst>
      <p:ext uri="{BB962C8B-B14F-4D97-AF65-F5344CB8AC3E}">
        <p14:creationId xmlns:p14="http://schemas.microsoft.com/office/powerpoint/2010/main" val="1118760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4</a:t>
            </a:fld>
            <a:endParaRPr lang="en-US"/>
          </a:p>
        </p:txBody>
      </p:sp>
    </p:spTree>
    <p:extLst>
      <p:ext uri="{BB962C8B-B14F-4D97-AF65-F5344CB8AC3E}">
        <p14:creationId xmlns:p14="http://schemas.microsoft.com/office/powerpoint/2010/main" val="1384678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DEFINE UNDERLYING FORM</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work focuses on a different formulation of the task: canonical segmentation. The goal here is to map the surface form into an underlying form and *then* segment it. To point out the differences, compared to the last slide, we have added an "e" to "achieve" and mapped "</a:t>
            </a:r>
            <a:r>
              <a:rPr lang="en-US" dirty="0" err="1" smtClean="0"/>
              <a:t>abil</a:t>
            </a:r>
            <a:r>
              <a:rPr lang="en-US" dirty="0" smtClean="0"/>
              <a:t>" to "able".</a:t>
            </a:r>
          </a:p>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5</a:t>
            </a:fld>
            <a:endParaRPr lang="en-US"/>
          </a:p>
        </p:txBody>
      </p:sp>
    </p:spTree>
    <p:extLst>
      <p:ext uri="{BB962C8B-B14F-4D97-AF65-F5344CB8AC3E}">
        <p14:creationId xmlns:p14="http://schemas.microsoft.com/office/powerpoint/2010/main" val="17640411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why you should care about this problem. Segmenting words alone is not enough. We eventually need to reason about the relationships between words. When we perform canonical segmentation, it becomes immediately clear, which words share morphemes.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6</a:t>
            </a:fld>
            <a:endParaRPr lang="en-US"/>
          </a:p>
        </p:txBody>
      </p:sp>
    </p:spTree>
    <p:extLst>
      <p:ext uri="{BB962C8B-B14F-4D97-AF65-F5344CB8AC3E}">
        <p14:creationId xmlns:p14="http://schemas.microsoft.com/office/powerpoint/2010/main" val="5945623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Segmentation does not happen in isolation.</a:t>
            </a:r>
            <a:r>
              <a:rPr lang="en-US" baseline="0" dirty="0" smtClean="0"/>
              <a:t> Ideally, we would like to analyze all the word's in a language's lexicon</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7</a:t>
            </a:fld>
            <a:endParaRPr lang="en-US"/>
          </a:p>
        </p:txBody>
      </p:sp>
    </p:spTree>
    <p:extLst>
      <p:ext uri="{BB962C8B-B14F-4D97-AF65-F5344CB8AC3E}">
        <p14:creationId xmlns:p14="http://schemas.microsoft.com/office/powerpoint/2010/main" val="21158885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Segmentation does not happen in isolation.</a:t>
            </a:r>
            <a:r>
              <a:rPr lang="en-US" baseline="0" dirty="0" smtClean="0"/>
              <a:t> Ideally, we would like to analyze all the word's in a language's lexicon</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10</a:t>
            </a:fld>
            <a:endParaRPr lang="en-US"/>
          </a:p>
        </p:txBody>
      </p:sp>
    </p:spTree>
    <p:extLst>
      <p:ext uri="{BB962C8B-B14F-4D97-AF65-F5344CB8AC3E}">
        <p14:creationId xmlns:p14="http://schemas.microsoft.com/office/powerpoint/2010/main" val="2080409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11</a:t>
            </a:fld>
            <a:endParaRPr lang="en-US"/>
          </a:p>
        </p:txBody>
      </p:sp>
    </p:spTree>
    <p:extLst>
      <p:ext uri="{BB962C8B-B14F-4D97-AF65-F5344CB8AC3E}">
        <p14:creationId xmlns:p14="http://schemas.microsoft.com/office/powerpoint/2010/main" val="1988141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Better preprocessing,</a:t>
            </a:r>
            <a:r>
              <a:rPr lang="en-US" baseline="0" dirty="0" smtClean="0"/>
              <a:t> e.g., more meaningful reduction in sparsity and reasoning about compositionality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13</a:t>
            </a:fld>
            <a:endParaRPr lang="en-US"/>
          </a:p>
        </p:txBody>
      </p:sp>
    </p:spTree>
    <p:extLst>
      <p:ext uri="{BB962C8B-B14F-4D97-AF65-F5344CB8AC3E}">
        <p14:creationId xmlns:p14="http://schemas.microsoft.com/office/powerpoint/2010/main" val="437507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54674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302520"/>
            <a:ext cx="6400800" cy="1752600"/>
          </a:xfrm>
        </p:spPr>
        <p:txBody>
          <a:bodyPr/>
          <a:lstStyle>
            <a:lvl1pPr marL="0" indent="0" algn="ctr">
              <a:buNone/>
              <a:defRPr b="0" i="0">
                <a:solidFill>
                  <a:schemeClr val="accent1"/>
                </a:solidFill>
                <a:latin typeface="Helvetica Neue Light"/>
                <a:cs typeface="Helvetica Neue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defRPr/>
            </a:pPr>
            <a:fld id="{F0E36978-910E-4643-AF3C-743FA84274A2}" type="datetimeFigureOut">
              <a:rPr lang="en-US" smtClean="0"/>
              <a:pPr>
                <a:defRPr/>
              </a:pPr>
              <a:t>7/26/17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CE925FC2-0549-6E43-A78B-81E28C78D02F}" type="slidenum">
              <a:rPr lang="en-US" smtClean="0"/>
              <a:pPr>
                <a:defRPr/>
              </a:pPr>
              <a:t>‹#›</a:t>
            </a:fld>
            <a:endParaRPr lang="en-US"/>
          </a:p>
        </p:txBody>
      </p:sp>
      <p:pic>
        <p:nvPicPr>
          <p:cNvPr id="10" name="Picture 9" descr="university.logo.small.horizontal.blue.pdf"/>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1446462" y="3607676"/>
            <a:ext cx="6194090" cy="2572626"/>
          </a:xfrm>
          <a:prstGeom prst="rect">
            <a:avLst/>
          </a:prstGeom>
        </p:spPr>
      </p:pic>
    </p:spTree>
    <p:extLst>
      <p:ext uri="{BB962C8B-B14F-4D97-AF65-F5344CB8AC3E}">
        <p14:creationId xmlns:p14="http://schemas.microsoft.com/office/powerpoint/2010/main" val="404913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3B6DBA64-21B8-B347-A9C8-0323641E1E2A}" type="datetimeFigureOut">
              <a:rPr lang="en-US" smtClean="0"/>
              <a:pPr>
                <a:defRPr/>
              </a:pPr>
              <a:t>7/26/17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94C0148-8F41-D247-8546-A86EA31B846A}" type="slidenum">
              <a:rPr lang="en-US" smtClean="0"/>
              <a:pPr>
                <a:defRPr/>
              </a:pPr>
              <a:t>‹#›</a:t>
            </a:fld>
            <a:endParaRPr lang="en-US"/>
          </a:p>
        </p:txBody>
      </p:sp>
      <p:pic>
        <p:nvPicPr>
          <p:cNvPr id="7" name="Picture 6"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998325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3714D3E5-7ED1-474D-A966-E458B66FDDBA}" type="datetimeFigureOut">
              <a:rPr lang="en-US" smtClean="0"/>
              <a:pPr>
                <a:defRPr/>
              </a:pPr>
              <a:t>7/26/17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94E1FFE-23AE-904B-A539-50A8C94D7193}" type="slidenum">
              <a:rPr lang="en-US" smtClean="0"/>
              <a:pPr>
                <a:defRPr/>
              </a:pPr>
              <a:t>‹#›</a:t>
            </a:fld>
            <a:endParaRPr lang="en-US"/>
          </a:p>
        </p:txBody>
      </p:sp>
      <p:pic>
        <p:nvPicPr>
          <p:cNvPr id="7" name="Picture 6"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25453467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OverObj">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8229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7200" y="3938588"/>
            <a:ext cx="8229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fld id="{1A340250-65DF-E048-81AB-AB7257A4D743}" type="datetimeFigureOut">
              <a:rPr lang="en-US" smtClean="0"/>
              <a:pPr>
                <a:defRPr/>
              </a:pPr>
              <a:t>7/26/17</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F53020E-5E33-B446-8494-584D4EE020B3}"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8446020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48200" y="3938588"/>
            <a:ext cx="4038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a:ln/>
        </p:spPr>
        <p:txBody>
          <a:bodyPr/>
          <a:lstStyle>
            <a:lvl1pPr>
              <a:defRPr/>
            </a:lvl1pPr>
          </a:lstStyle>
          <a:p>
            <a:pPr>
              <a:defRPr/>
            </a:pPr>
            <a:fld id="{1A340250-65DF-E048-81AB-AB7257A4D743}" type="datetimeFigureOut">
              <a:rPr lang="en-US" smtClean="0"/>
              <a:pPr>
                <a:defRPr/>
              </a:pPr>
              <a:t>7/26/17</a:t>
            </a:fld>
            <a:endParaRPr lang="en-US"/>
          </a:p>
        </p:txBody>
      </p:sp>
      <p:sp>
        <p:nvSpPr>
          <p:cNvPr id="7" name="Rectangle 5"/>
          <p:cNvSpPr>
            <a:spLocks noGrp="1" noChangeArrowheads="1"/>
          </p:cNvSpPr>
          <p:nvPr>
            <p:ph type="ftr" sz="quarter" idx="11"/>
          </p:nvPr>
        </p:nvSpPr>
        <p:spPr>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ln/>
        </p:spPr>
        <p:txBody>
          <a:bodyPr/>
          <a:lstStyle>
            <a:lvl1pPr>
              <a:defRPr/>
            </a:lvl1pPr>
          </a:lstStyle>
          <a:p>
            <a:pPr>
              <a:defRPr/>
            </a:pPr>
            <a:fld id="{2F53020E-5E33-B446-8494-584D4EE020B3}" type="slidenum">
              <a:rPr lang="en-US" smtClean="0"/>
              <a:pPr>
                <a:defRPr/>
              </a:pPr>
              <a:t>‹#›</a:t>
            </a:fld>
            <a:endParaRPr lang="en-US"/>
          </a:p>
        </p:txBody>
      </p:sp>
      <p:pic>
        <p:nvPicPr>
          <p:cNvPr id="9" name="Picture 8"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41979103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8229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3938588"/>
            <a:ext cx="8229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fld id="{1A340250-65DF-E048-81AB-AB7257A4D743}" type="datetimeFigureOut">
              <a:rPr lang="en-US" smtClean="0"/>
              <a:pPr>
                <a:defRPr/>
              </a:pPr>
              <a:t>7/26/17</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F53020E-5E33-B446-8494-584D4EE020B3}"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31781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1A7E07CD-948C-6440-AE85-CE75A2754626}" type="datetimeFigureOut">
              <a:rPr lang="en-US" smtClean="0"/>
              <a:pPr>
                <a:defRPr/>
              </a:pPr>
              <a:t>7/26/17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0E11CC8F-329F-8C41-AC6A-3ECAF67E5476}"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2203503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2E23186D-703A-5B46-BBD8-CBD7D894DC94}" type="datetimeFigureOut">
              <a:rPr lang="en-US" smtClean="0"/>
              <a:pPr>
                <a:defRPr/>
              </a:pPr>
              <a:t>7/26/17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ED0D2390-1410-BA46-8722-0F5A6BDEB705}" type="slidenum">
              <a:rPr lang="en-US" smtClean="0"/>
              <a:pPr>
                <a:defRPr/>
              </a:pPr>
              <a:t>‹#›</a:t>
            </a:fld>
            <a:endParaRPr lang="en-US"/>
          </a:p>
        </p:txBody>
      </p:sp>
    </p:spTree>
    <p:extLst>
      <p:ext uri="{BB962C8B-B14F-4D97-AF65-F5344CB8AC3E}">
        <p14:creationId xmlns:p14="http://schemas.microsoft.com/office/powerpoint/2010/main" val="2692468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defRPr/>
            </a:pPr>
            <a:fld id="{95C6631E-B160-A949-AE9D-7DF1EDDC4D14}" type="datetimeFigureOut">
              <a:rPr lang="en-US" smtClean="0"/>
              <a:pPr>
                <a:defRPr/>
              </a:pPr>
              <a:t>7/26/17</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07A13D44-7F41-7544-994B-5AE41C38D294}"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13640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fld id="{E9739DE8-6C63-2A47-8B60-4B80AF2588D9}" type="datetimeFigureOut">
              <a:rPr lang="en-US" smtClean="0"/>
              <a:pPr>
                <a:defRPr/>
              </a:pPr>
              <a:t>7/26/17</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0AC74EB9-AB52-7644-8162-48E91E5E424D}" type="slidenum">
              <a:rPr lang="en-US" smtClean="0"/>
              <a:pPr>
                <a:defRPr/>
              </a:pPr>
              <a:t>‹#›</a:t>
            </a:fld>
            <a:endParaRPr lang="en-US"/>
          </a:p>
        </p:txBody>
      </p:sp>
      <p:pic>
        <p:nvPicPr>
          <p:cNvPr id="10" name="Picture 9"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70366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fld id="{9F33BF0C-A9B9-7646-A501-F8D95F063A7A}" type="datetimeFigureOut">
              <a:rPr lang="en-US" smtClean="0"/>
              <a:pPr>
                <a:defRPr/>
              </a:pPr>
              <a:t>7/26/17</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DDAA3E00-4D5C-C74E-9C55-72F1C3B9E2FD}"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8511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99950D63-F08A-8747-B8BF-60287C60664C}" type="datetimeFigureOut">
              <a:rPr lang="en-US" smtClean="0"/>
              <a:pPr>
                <a:defRPr/>
              </a:pPr>
              <a:t>7/26/17</a:t>
            </a:fld>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22FACDA1-45D0-4146-AE69-40AAC188E9A0}" type="slidenum">
              <a:rPr lang="en-US" smtClean="0"/>
              <a:pPr>
                <a:defRPr/>
              </a:pPr>
              <a:t>‹#›</a:t>
            </a:fld>
            <a:endParaRPr lang="en-US"/>
          </a:p>
        </p:txBody>
      </p:sp>
      <p:pic>
        <p:nvPicPr>
          <p:cNvPr id="5" name="Picture 4"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530682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0D232CAF-D96D-6E4C-B725-FB4623C5BBC1}" type="datetimeFigureOut">
              <a:rPr lang="en-US" smtClean="0"/>
              <a:pPr>
                <a:defRPr/>
              </a:pPr>
              <a:t>7/26/17</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5D2EE75-9451-C64D-B270-07D48A9FE64C}"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02136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6D730790-E48F-B348-82B3-7D921817019A}" type="datetimeFigureOut">
              <a:rPr lang="en-US" smtClean="0"/>
              <a:pPr>
                <a:defRPr/>
              </a:pPr>
              <a:t>7/26/17</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F72B3EAD-C379-2348-AD7D-B5E1C3E03999}"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1125950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1A340250-65DF-E048-81AB-AB7257A4D743}" type="datetimeFigureOut">
              <a:rPr lang="en-US" smtClean="0"/>
              <a:pPr>
                <a:defRPr/>
              </a:pPr>
              <a:t>7/26/17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2F53020E-5E33-B446-8494-584D4EE020B3}" type="slidenum">
              <a:rPr lang="en-US" smtClean="0"/>
              <a:pPr>
                <a:defRPr/>
              </a:pPr>
              <a:t>‹#›</a:t>
            </a:fld>
            <a:endParaRPr lang="en-US"/>
          </a:p>
        </p:txBody>
      </p:sp>
    </p:spTree>
    <p:extLst>
      <p:ext uri="{BB962C8B-B14F-4D97-AF65-F5344CB8AC3E}">
        <p14:creationId xmlns:p14="http://schemas.microsoft.com/office/powerpoint/2010/main" val="3128448274"/>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txStyles>
    <p:titleStyle>
      <a:lvl1pPr algn="ctr" defTabSz="457200" rtl="0" eaLnBrk="1" latinLnBrk="0" hangingPunct="1">
        <a:spcBef>
          <a:spcPct val="0"/>
        </a:spcBef>
        <a:buNone/>
        <a:defRPr sz="4400" b="0" i="0" kern="1200">
          <a:solidFill>
            <a:schemeClr val="tx1"/>
          </a:solidFill>
          <a:latin typeface="Helvetica Neue Light"/>
          <a:ea typeface="+mj-ea"/>
          <a:cs typeface="Helvetica Neue Light"/>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tiff"/><Relationship Id="rId3" Type="http://schemas.openxmlformats.org/officeDocument/2006/relationships/image" Target="../media/image3.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Layout" Target="../slideLayouts/slideLayout2.xml"/><Relationship Id="rId3"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slideLayout" Target="../slideLayouts/slideLayout2.xml"/><Relationship Id="rId3"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2.xml"/><Relationship Id="rId4" Type="http://schemas.openxmlformats.org/officeDocument/2006/relationships/image" Target="../media/image4.emf"/><Relationship Id="rId5" Type="http://schemas.openxmlformats.org/officeDocument/2006/relationships/image" Target="../media/image5.emf"/><Relationship Id="rId6" Type="http://schemas.openxmlformats.org/officeDocument/2006/relationships/image" Target="../media/image6.emf"/><Relationship Id="rId7" Type="http://schemas.openxmlformats.org/officeDocument/2006/relationships/image" Target="../media/image7.emf"/><Relationship Id="rId1" Type="http://schemas.openxmlformats.org/officeDocument/2006/relationships/tags" Target="../tags/tag5.xml"/><Relationship Id="rId2"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3.xml"/><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7" Type="http://schemas.openxmlformats.org/officeDocument/2006/relationships/image" Target="../media/image11.emf"/><Relationship Id="rId8" Type="http://schemas.openxmlformats.org/officeDocument/2006/relationships/image" Target="../media/image12.emf"/><Relationship Id="rId9" Type="http://schemas.openxmlformats.org/officeDocument/2006/relationships/image" Target="../media/image13.emf"/><Relationship Id="rId1" Type="http://schemas.openxmlformats.org/officeDocument/2006/relationships/tags" Target="../tags/tag6.xml"/><Relationship Id="rId2"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4.xml"/><Relationship Id="rId4" Type="http://schemas.openxmlformats.org/officeDocument/2006/relationships/image" Target="../media/image14.tiff"/><Relationship Id="rId1" Type="http://schemas.openxmlformats.org/officeDocument/2006/relationships/tags" Target="../tags/tag7.xml"/><Relationship Id="rId2"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Layout" Target="../slideLayouts/slideLayout2.xml"/><Relationship Id="rId3" Type="http://schemas.openxmlformats.org/officeDocument/2006/relationships/notesSlide" Target="../notesSlides/notesSlide2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2.xml"/><Relationship Id="rId3"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5781" y="559271"/>
            <a:ext cx="9895562" cy="1470025"/>
          </a:xfrm>
        </p:spPr>
        <p:txBody>
          <a:bodyPr>
            <a:normAutofit/>
          </a:bodyPr>
          <a:lstStyle/>
          <a:p>
            <a:r>
              <a:rPr lang="en-US" sz="4000" dirty="0" smtClean="0"/>
              <a:t>Morphological Segmentation Inside-Out</a:t>
            </a:r>
            <a:endParaRPr lang="en-US" sz="4000" dirty="0"/>
          </a:p>
        </p:txBody>
      </p:sp>
      <p:sp>
        <p:nvSpPr>
          <p:cNvPr id="3" name="Subtitle 2"/>
          <p:cNvSpPr>
            <a:spLocks noGrp="1"/>
          </p:cNvSpPr>
          <p:nvPr>
            <p:ph type="subTitle" idx="1"/>
          </p:nvPr>
        </p:nvSpPr>
        <p:spPr>
          <a:xfrm>
            <a:off x="325677" y="2302520"/>
            <a:ext cx="8354859" cy="1752600"/>
          </a:xfrm>
        </p:spPr>
        <p:txBody>
          <a:bodyPr/>
          <a:lstStyle/>
          <a:p>
            <a:r>
              <a:rPr lang="en-US" b="1" dirty="0" smtClean="0"/>
              <a:t>Ryan </a:t>
            </a:r>
            <a:r>
              <a:rPr lang="en-US" b="1" dirty="0" err="1" smtClean="0"/>
              <a:t>Cotterell</a:t>
            </a:r>
            <a:r>
              <a:rPr lang="en-US" dirty="0" smtClean="0"/>
              <a:t>, </a:t>
            </a:r>
            <a:r>
              <a:rPr lang="en-US" dirty="0" err="1" smtClean="0"/>
              <a:t>Arun</a:t>
            </a:r>
            <a:r>
              <a:rPr lang="en-US" dirty="0" smtClean="0"/>
              <a:t> Kumar, </a:t>
            </a:r>
            <a:r>
              <a:rPr lang="en-US" dirty="0" err="1" smtClean="0"/>
              <a:t>Hinrich</a:t>
            </a:r>
            <a:r>
              <a:rPr lang="en-US" dirty="0" smtClean="0"/>
              <a:t> </a:t>
            </a:r>
            <a:r>
              <a:rPr lang="en-US" dirty="0" err="1" smtClean="0"/>
              <a:t>Schütze</a:t>
            </a:r>
            <a:endParaRPr lang="en-US" dirty="0"/>
          </a:p>
        </p:txBody>
      </p:sp>
      <p:pic>
        <p:nvPicPr>
          <p:cNvPr id="7" name="Picture 6"/>
          <p:cNvPicPr>
            <a:picLocks noChangeAspect="1"/>
          </p:cNvPicPr>
          <p:nvPr/>
        </p:nvPicPr>
        <p:blipFill>
          <a:blip r:embed="rId2"/>
          <a:stretch>
            <a:fillRect/>
          </a:stretch>
        </p:blipFill>
        <p:spPr>
          <a:xfrm>
            <a:off x="723954" y="3710637"/>
            <a:ext cx="5535845" cy="2223767"/>
          </a:xfrm>
          <a:prstGeom prst="rect">
            <a:avLst/>
          </a:prstGeom>
        </p:spPr>
      </p:pic>
      <p:pic>
        <p:nvPicPr>
          <p:cNvPr id="6" name="Picture 5"/>
          <p:cNvPicPr>
            <a:picLocks noChangeAspect="1"/>
          </p:cNvPicPr>
          <p:nvPr/>
        </p:nvPicPr>
        <p:blipFill>
          <a:blip r:embed="rId3"/>
          <a:stretch>
            <a:fillRect/>
          </a:stretch>
        </p:blipFill>
        <p:spPr>
          <a:xfrm>
            <a:off x="6025019" y="3735688"/>
            <a:ext cx="1961147" cy="1961147"/>
          </a:xfrm>
          <a:prstGeom prst="rect">
            <a:avLst/>
          </a:prstGeom>
        </p:spPr>
      </p:pic>
    </p:spTree>
    <p:extLst>
      <p:ext uri="{BB962C8B-B14F-4D97-AF65-F5344CB8AC3E}">
        <p14:creationId xmlns:p14="http://schemas.microsoft.com/office/powerpoint/2010/main" val="7671007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rgbClr val="002060"/>
                </a:solidFill>
              </a:rPr>
              <a:t>achievement </a:t>
            </a:r>
            <a:endParaRPr lang="en-US" sz="8000" dirty="0">
              <a:solidFill>
                <a:srgbClr val="002060"/>
              </a:solidFill>
            </a:endParaRPr>
          </a:p>
        </p:txBody>
      </p:sp>
      <p:sp>
        <p:nvSpPr>
          <p:cNvPr id="4" name="TextBox 3"/>
          <p:cNvSpPr txBox="1"/>
          <p:nvPr/>
        </p:nvSpPr>
        <p:spPr>
          <a:xfrm>
            <a:off x="701460" y="3031905"/>
            <a:ext cx="6588690" cy="1323439"/>
          </a:xfrm>
          <a:prstGeom prst="rect">
            <a:avLst/>
          </a:prstGeom>
          <a:noFill/>
        </p:spPr>
        <p:txBody>
          <a:bodyPr wrap="square" rtlCol="0">
            <a:spAutoFit/>
          </a:bodyPr>
          <a:lstStyle/>
          <a:p>
            <a:r>
              <a:rPr lang="en-US" sz="8000" dirty="0" smtClean="0">
                <a:solidFill>
                  <a:srgbClr val="002060"/>
                </a:solidFill>
              </a:rPr>
              <a:t>underachiever </a:t>
            </a:r>
            <a:endParaRPr lang="en-US" sz="8000" dirty="0">
              <a:solidFill>
                <a:srgbClr val="002060"/>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rgbClr val="002060"/>
                </a:solidFill>
              </a:rPr>
              <a:t>achieves</a:t>
            </a:r>
            <a:endParaRPr lang="en-US" sz="8000" dirty="0">
              <a:solidFill>
                <a:srgbClr val="002060"/>
              </a:solidFill>
            </a:endParaRPr>
          </a:p>
        </p:txBody>
      </p:sp>
    </p:spTree>
    <p:extLst>
      <p:ext uri="{BB962C8B-B14F-4D97-AF65-F5344CB8AC3E}">
        <p14:creationId xmlns:p14="http://schemas.microsoft.com/office/powerpoint/2010/main" val="1757388172"/>
      </p:ext>
    </p:extLst>
  </p:cSld>
  <p:clrMapOvr>
    <a:masterClrMapping/>
  </p:clrMapOvr>
  <mc:AlternateContent xmlns:mc="http://schemas.openxmlformats.org/markup-compatibility/2006" xmlns:p14="http://schemas.microsoft.com/office/powerpoint/2010/main">
    <mc:Choice Requires="p14">
      <p:transition spd="slow" p14:dur="2000" advTm="3646"/>
    </mc:Choice>
    <mc:Fallback xmlns="">
      <p:transition spd="slow" advTm="3646"/>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chemeClr val="accent6">
                    <a:lumMod val="75000"/>
                  </a:schemeClr>
                </a:solidFill>
              </a:rPr>
              <a:t>unachiev</a:t>
            </a:r>
            <a:r>
              <a:rPr lang="en-US" sz="8000" b="1" u="sng" dirty="0" err="1" smtClean="0">
                <a:solidFill>
                  <a:schemeClr val="accent6">
                    <a:lumMod val="50000"/>
                  </a:schemeClr>
                </a:solidFill>
              </a:rPr>
              <a:t>e</a:t>
            </a:r>
            <a:r>
              <a:rPr lang="en-US" sz="8000" dirty="0" err="1" smtClean="0">
                <a:solidFill>
                  <a:schemeClr val="accent6">
                    <a:lumMod val="75000"/>
                  </a:schemeClr>
                </a:solidFill>
              </a:rPr>
              <a:t>ab</a:t>
            </a:r>
            <a:r>
              <a:rPr lang="en-US" sz="8000" b="1" u="sng" dirty="0" err="1" smtClean="0">
                <a:solidFill>
                  <a:schemeClr val="accent6">
                    <a:lumMod val="50000"/>
                  </a:schemeClr>
                </a:solidFill>
              </a:rPr>
              <a:t>le</a:t>
            </a:r>
            <a:r>
              <a:rPr lang="en-US" sz="8000" dirty="0" err="1" smtClean="0">
                <a:solidFill>
                  <a:schemeClr val="accent6">
                    <a:lumMod val="75000"/>
                  </a:schemeClr>
                </a:solidFill>
              </a:rPr>
              <a:t>ity</a:t>
            </a:r>
            <a:r>
              <a:rPr lang="en-US" sz="8000" dirty="0" smtClean="0">
                <a:solidFill>
                  <a:schemeClr val="accent6">
                    <a:lumMod val="75000"/>
                  </a:schemeClr>
                </a:solidFill>
              </a:rPr>
              <a:t> </a:t>
            </a:r>
            <a:endParaRPr lang="en-US" sz="8000" dirty="0">
              <a:solidFill>
                <a:schemeClr val="accent6">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6">
                    <a:lumMod val="75000"/>
                  </a:schemeClr>
                </a:solidFill>
              </a:rPr>
              <a:t>achievement </a:t>
            </a:r>
            <a:endParaRPr lang="en-US" sz="8000" dirty="0">
              <a:solidFill>
                <a:schemeClr val="accent6">
                  <a:lumMod val="75000"/>
                </a:schemeClr>
              </a:solidFill>
            </a:endParaRPr>
          </a:p>
        </p:txBody>
      </p:sp>
      <p:sp>
        <p:nvSpPr>
          <p:cNvPr id="4" name="TextBox 3"/>
          <p:cNvSpPr txBox="1"/>
          <p:nvPr/>
        </p:nvSpPr>
        <p:spPr>
          <a:xfrm>
            <a:off x="701459" y="3031905"/>
            <a:ext cx="6864261" cy="1323439"/>
          </a:xfrm>
          <a:prstGeom prst="rect">
            <a:avLst/>
          </a:prstGeom>
          <a:noFill/>
        </p:spPr>
        <p:txBody>
          <a:bodyPr wrap="square" rtlCol="0">
            <a:spAutoFit/>
          </a:bodyPr>
          <a:lstStyle/>
          <a:p>
            <a:r>
              <a:rPr lang="en-US" sz="8000" dirty="0" err="1" smtClean="0">
                <a:solidFill>
                  <a:schemeClr val="accent6">
                    <a:lumMod val="75000"/>
                  </a:schemeClr>
                </a:solidFill>
              </a:rPr>
              <a:t>underachiev</a:t>
            </a:r>
            <a:r>
              <a:rPr lang="en-US" sz="8000" b="1" u="sng" dirty="0" err="1" smtClean="0">
                <a:solidFill>
                  <a:schemeClr val="accent6">
                    <a:lumMod val="50000"/>
                  </a:schemeClr>
                </a:solidFill>
              </a:rPr>
              <a:t>e</a:t>
            </a:r>
            <a:r>
              <a:rPr lang="en-US" sz="8000" dirty="0" err="1" smtClean="0">
                <a:solidFill>
                  <a:schemeClr val="accent6">
                    <a:lumMod val="75000"/>
                  </a:schemeClr>
                </a:solidFill>
              </a:rPr>
              <a:t>er</a:t>
            </a:r>
            <a:r>
              <a:rPr lang="en-US" sz="8000" dirty="0" smtClean="0">
                <a:solidFill>
                  <a:schemeClr val="accent6">
                    <a:lumMod val="75000"/>
                  </a:schemeClr>
                </a:solidFill>
              </a:rPr>
              <a:t> </a:t>
            </a:r>
            <a:endParaRPr lang="en-US" sz="8000" dirty="0">
              <a:solidFill>
                <a:schemeClr val="accent6">
                  <a:lumMod val="75000"/>
                </a:schemeClr>
              </a:solidFill>
            </a:endParaRPr>
          </a:p>
        </p:txBody>
      </p:sp>
      <p:sp>
        <p:nvSpPr>
          <p:cNvPr id="6" name="TextBox 5"/>
          <p:cNvSpPr txBox="1"/>
          <p:nvPr/>
        </p:nvSpPr>
        <p:spPr>
          <a:xfrm>
            <a:off x="701460" y="4464799"/>
            <a:ext cx="6588690" cy="1323439"/>
          </a:xfrm>
          <a:prstGeom prst="rect">
            <a:avLst/>
          </a:prstGeom>
          <a:noFill/>
        </p:spPr>
        <p:txBody>
          <a:bodyPr wrap="square" rtlCol="0">
            <a:spAutoFit/>
          </a:bodyPr>
          <a:lstStyle/>
          <a:p>
            <a:r>
              <a:rPr lang="en-US" sz="8000" dirty="0" smtClean="0">
                <a:solidFill>
                  <a:schemeClr val="accent6">
                    <a:lumMod val="75000"/>
                  </a:schemeClr>
                </a:solidFill>
              </a:rPr>
              <a:t>achieves</a:t>
            </a:r>
            <a:endParaRPr lang="en-US" sz="8000" dirty="0">
              <a:solidFill>
                <a:schemeClr val="accent6">
                  <a:lumMod val="75000"/>
                </a:schemeClr>
              </a:solidFill>
            </a:endParaRPr>
          </a:p>
        </p:txBody>
      </p:sp>
    </p:spTree>
    <p:extLst>
      <p:ext uri="{BB962C8B-B14F-4D97-AF65-F5344CB8AC3E}">
        <p14:creationId xmlns:p14="http://schemas.microsoft.com/office/powerpoint/2010/main" val="115625237"/>
      </p:ext>
    </p:extLst>
  </p:cSld>
  <p:clrMapOvr>
    <a:masterClrMapping/>
  </p:clrMapOvr>
  <mc:AlternateContent xmlns:mc="http://schemas.openxmlformats.org/markup-compatibility/2006" xmlns:p14="http://schemas.microsoft.com/office/powerpoint/2010/main">
    <mc:Choice Requires="p14">
      <p:transition spd="slow" p14:dur="2000" advTm="1952"/>
    </mc:Choice>
    <mc:Fallback xmlns="">
      <p:transition spd="slow" advTm="1952"/>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s</a:t>
            </a:r>
            <a:endParaRPr lang="en-US" sz="8000" dirty="0">
              <a:solidFill>
                <a:schemeClr val="accent3">
                  <a:lumMod val="75000"/>
                </a:schemeClr>
              </a:solidFill>
            </a:endParaRPr>
          </a:p>
        </p:txBody>
      </p:sp>
    </p:spTree>
    <p:extLst>
      <p:ext uri="{BB962C8B-B14F-4D97-AF65-F5344CB8AC3E}">
        <p14:creationId xmlns:p14="http://schemas.microsoft.com/office/powerpoint/2010/main" val="1993958724"/>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277655"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2530256"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137782"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2530256"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s</a:t>
            </a:r>
            <a:endParaRPr lang="en-US" sz="8000" dirty="0">
              <a:solidFill>
                <a:schemeClr val="accent3">
                  <a:lumMod val="75000"/>
                </a:schemeClr>
              </a:solidFill>
            </a:endParaRPr>
          </a:p>
        </p:txBody>
      </p:sp>
      <p:sp>
        <p:nvSpPr>
          <p:cNvPr id="2" name="Frame 1"/>
          <p:cNvSpPr/>
          <p:nvPr/>
        </p:nvSpPr>
        <p:spPr>
          <a:xfrm>
            <a:off x="2530256" y="187890"/>
            <a:ext cx="3369503" cy="6012494"/>
          </a:xfrm>
          <a:prstGeom prst="frame">
            <a:avLst>
              <a:gd name="adj1" fmla="val 2031"/>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7" name="TextBox 6"/>
          <p:cNvSpPr txBox="1"/>
          <p:nvPr/>
        </p:nvSpPr>
        <p:spPr>
          <a:xfrm>
            <a:off x="522514" y="108267"/>
            <a:ext cx="8596432" cy="1631216"/>
          </a:xfrm>
          <a:prstGeom prst="rect">
            <a:avLst/>
          </a:prstGeom>
          <a:solidFill>
            <a:schemeClr val="bg1"/>
          </a:solidFill>
        </p:spPr>
        <p:txBody>
          <a:bodyPr wrap="square" rtlCol="0">
            <a:spAutoFit/>
          </a:bodyPr>
          <a:lstStyle/>
          <a:p>
            <a:pPr algn="ctr"/>
            <a:r>
              <a:rPr lang="en-US" sz="5000" smtClean="0"/>
              <a:t>Canonical segmentations are </a:t>
            </a:r>
            <a:r>
              <a:rPr lang="en-US" sz="5000" b="1" dirty="0" smtClean="0"/>
              <a:t>standardized</a:t>
            </a:r>
            <a:r>
              <a:rPr lang="en-US" sz="5000" dirty="0" smtClean="0"/>
              <a:t> across words</a:t>
            </a:r>
            <a:endParaRPr lang="en-US" sz="5000" dirty="0"/>
          </a:p>
        </p:txBody>
      </p:sp>
    </p:spTree>
    <p:custDataLst>
      <p:tags r:id="rId1"/>
    </p:custDataLst>
    <p:extLst>
      <p:ext uri="{BB962C8B-B14F-4D97-AF65-F5344CB8AC3E}">
        <p14:creationId xmlns:p14="http://schemas.microsoft.com/office/powerpoint/2010/main" val="981962833"/>
      </p:ext>
    </p:extLst>
  </p:cSld>
  <p:clrMapOvr>
    <a:masterClrMapping/>
  </p:clrMapOvr>
  <mc:AlternateContent xmlns:mc="http://schemas.openxmlformats.org/markup-compatibility/2006" xmlns:p14="http://schemas.microsoft.com/office/powerpoint/2010/main">
    <mc:Choice Requires="p14">
      <p:transition spd="slow" p14:dur="2000" advTm="10566"/>
    </mc:Choice>
    <mc:Fallback xmlns="">
      <p:transition spd="slow" advTm="1056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rgbClr val="002060"/>
                </a:solidFill>
              </a:rPr>
              <a:t>thinkable</a:t>
            </a:r>
            <a:endParaRPr lang="en-US" sz="8000" dirty="0">
              <a:solidFill>
                <a:srgbClr val="002060"/>
              </a:solidFill>
            </a:endParaRPr>
          </a:p>
        </p:txBody>
      </p:sp>
      <p:sp>
        <p:nvSpPr>
          <p:cNvPr id="4" name="TextBox 3"/>
          <p:cNvSpPr txBox="1"/>
          <p:nvPr/>
        </p:nvSpPr>
        <p:spPr>
          <a:xfrm>
            <a:off x="701459" y="3031905"/>
            <a:ext cx="7838383" cy="1323439"/>
          </a:xfrm>
          <a:prstGeom prst="rect">
            <a:avLst/>
          </a:prstGeom>
          <a:noFill/>
        </p:spPr>
        <p:txBody>
          <a:bodyPr wrap="square" rtlCol="0">
            <a:spAutoFit/>
          </a:bodyPr>
          <a:lstStyle/>
          <a:p>
            <a:r>
              <a:rPr lang="en-US" sz="8000" dirty="0">
                <a:solidFill>
                  <a:srgbClr val="002060"/>
                </a:solidFill>
              </a:rPr>
              <a:t>a</a:t>
            </a:r>
            <a:r>
              <a:rPr lang="en-US" sz="8000" dirty="0" smtClean="0">
                <a:solidFill>
                  <a:srgbClr val="002060"/>
                </a:solidFill>
              </a:rPr>
              <a:t>ccessible</a:t>
            </a:r>
            <a:endParaRPr lang="en-US" sz="8000" dirty="0">
              <a:solidFill>
                <a:srgbClr val="002060"/>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rgbClr val="002060"/>
                </a:solidFill>
              </a:rPr>
              <a:t>untouchable</a:t>
            </a:r>
            <a:endParaRPr lang="en-US" sz="8000" dirty="0">
              <a:solidFill>
                <a:srgbClr val="002060"/>
              </a:solidFill>
            </a:endParaRPr>
          </a:p>
        </p:txBody>
      </p:sp>
    </p:spTree>
    <p:extLst>
      <p:ext uri="{BB962C8B-B14F-4D97-AF65-F5344CB8AC3E}">
        <p14:creationId xmlns:p14="http://schemas.microsoft.com/office/powerpoint/2010/main" val="196746724"/>
      </p:ext>
    </p:extLst>
  </p:cSld>
  <p:clrMapOvr>
    <a:masterClrMapping/>
  </p:clrMapOvr>
  <mc:AlternateContent xmlns:mc="http://schemas.openxmlformats.org/markup-compatibility/2006" xmlns:p14="http://schemas.microsoft.com/office/powerpoint/2010/main">
    <mc:Choice Requires="p14">
      <p:transition spd="slow" p14:dur="2000" advTm="8264"/>
    </mc:Choice>
    <mc:Fallback xmlns="">
      <p:transition spd="slow" advTm="8264"/>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chemeClr val="accent6">
                    <a:lumMod val="75000"/>
                  </a:schemeClr>
                </a:solidFill>
              </a:rPr>
              <a:t>unachiev</a:t>
            </a:r>
            <a:r>
              <a:rPr lang="en-US" sz="8000" b="1" u="sng" dirty="0" err="1" smtClean="0">
                <a:solidFill>
                  <a:schemeClr val="accent6">
                    <a:lumMod val="50000"/>
                  </a:schemeClr>
                </a:solidFill>
              </a:rPr>
              <a:t>e</a:t>
            </a:r>
            <a:r>
              <a:rPr lang="en-US" sz="8000" dirty="0" err="1" smtClean="0">
                <a:solidFill>
                  <a:schemeClr val="accent6">
                    <a:lumMod val="75000"/>
                  </a:schemeClr>
                </a:solidFill>
              </a:rPr>
              <a:t>ab</a:t>
            </a:r>
            <a:r>
              <a:rPr lang="en-US" sz="8000" b="1" u="sng" dirty="0" err="1" smtClean="0">
                <a:solidFill>
                  <a:schemeClr val="accent6">
                    <a:lumMod val="50000"/>
                  </a:schemeClr>
                </a:solidFill>
              </a:rPr>
              <a:t>le</a:t>
            </a:r>
            <a:r>
              <a:rPr lang="en-US" sz="8000" dirty="0" err="1" smtClean="0">
                <a:solidFill>
                  <a:schemeClr val="accent6">
                    <a:lumMod val="75000"/>
                  </a:schemeClr>
                </a:solidFill>
              </a:rPr>
              <a:t>ity</a:t>
            </a:r>
            <a:r>
              <a:rPr lang="en-US" sz="8000" dirty="0" smtClean="0">
                <a:solidFill>
                  <a:schemeClr val="accent6">
                    <a:lumMod val="75000"/>
                  </a:schemeClr>
                </a:solidFill>
              </a:rPr>
              <a:t> </a:t>
            </a:r>
            <a:endParaRPr lang="en-US" sz="8000" dirty="0">
              <a:solidFill>
                <a:schemeClr val="accent6">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6">
                    <a:lumMod val="75000"/>
                  </a:schemeClr>
                </a:solidFill>
              </a:rPr>
              <a:t>thinkable</a:t>
            </a:r>
            <a:endParaRPr lang="en-US" sz="8000" dirty="0">
              <a:solidFill>
                <a:schemeClr val="accent6">
                  <a:lumMod val="75000"/>
                </a:schemeClr>
              </a:solidFill>
            </a:endParaRPr>
          </a:p>
        </p:txBody>
      </p:sp>
      <p:sp>
        <p:nvSpPr>
          <p:cNvPr id="4" name="TextBox 3"/>
          <p:cNvSpPr txBox="1"/>
          <p:nvPr/>
        </p:nvSpPr>
        <p:spPr>
          <a:xfrm>
            <a:off x="701459" y="3031905"/>
            <a:ext cx="7838383" cy="1323439"/>
          </a:xfrm>
          <a:prstGeom prst="rect">
            <a:avLst/>
          </a:prstGeom>
          <a:noFill/>
        </p:spPr>
        <p:txBody>
          <a:bodyPr wrap="square" rtlCol="0">
            <a:spAutoFit/>
          </a:bodyPr>
          <a:lstStyle/>
          <a:p>
            <a:r>
              <a:rPr lang="en-US" sz="8000" dirty="0" err="1" smtClean="0">
                <a:solidFill>
                  <a:schemeClr val="accent6">
                    <a:lumMod val="75000"/>
                  </a:schemeClr>
                </a:solidFill>
              </a:rPr>
              <a:t>access</a:t>
            </a:r>
            <a:r>
              <a:rPr lang="en-US" sz="8000" b="1" u="sng" dirty="0" err="1" smtClean="0">
                <a:solidFill>
                  <a:schemeClr val="accent6">
                    <a:lumMod val="50000"/>
                  </a:schemeClr>
                </a:solidFill>
              </a:rPr>
              <a:t>a</a:t>
            </a:r>
            <a:r>
              <a:rPr lang="en-US" sz="8000" dirty="0" err="1" smtClean="0">
                <a:solidFill>
                  <a:schemeClr val="accent6">
                    <a:lumMod val="75000"/>
                  </a:schemeClr>
                </a:solidFill>
              </a:rPr>
              <a:t>ble</a:t>
            </a:r>
            <a:endParaRPr lang="en-US" sz="8000" dirty="0">
              <a:solidFill>
                <a:schemeClr val="accent6">
                  <a:lumMod val="75000"/>
                </a:schemeClr>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chemeClr val="accent6">
                    <a:lumMod val="75000"/>
                  </a:schemeClr>
                </a:solidFill>
              </a:rPr>
              <a:t>untouchable</a:t>
            </a:r>
            <a:endParaRPr lang="en-US" sz="8000" dirty="0">
              <a:solidFill>
                <a:schemeClr val="accent6">
                  <a:lumMod val="75000"/>
                </a:schemeClr>
              </a:solidFill>
            </a:endParaRPr>
          </a:p>
        </p:txBody>
      </p:sp>
    </p:spTree>
    <p:extLst>
      <p:ext uri="{BB962C8B-B14F-4D97-AF65-F5344CB8AC3E}">
        <p14:creationId xmlns:p14="http://schemas.microsoft.com/office/powerpoint/2010/main" val="1931390960"/>
      </p:ext>
    </p:extLst>
  </p:cSld>
  <p:clrMapOvr>
    <a:masterClrMapping/>
  </p:clrMapOvr>
  <mc:AlternateContent xmlns:mc="http://schemas.openxmlformats.org/markup-compatibility/2006" xmlns:p14="http://schemas.microsoft.com/office/powerpoint/2010/main">
    <mc:Choice Requires="p14">
      <p:transition spd="slow" p14:dur="2000" advTm="1562"/>
    </mc:Choice>
    <mc:Fallback xmlns="">
      <p:transition spd="slow" advTm="1562"/>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a:solidFill>
                  <a:schemeClr val="accent5">
                    <a:lumMod val="75000"/>
                  </a:schemeClr>
                </a:solidFill>
              </a:rPr>
              <a:t>t</a:t>
            </a:r>
            <a:r>
              <a:rPr lang="en-US" sz="8000" dirty="0" smtClean="0">
                <a:solidFill>
                  <a:schemeClr val="accent5">
                    <a:lumMod val="75000"/>
                  </a:schemeClr>
                </a:solidFill>
              </a:rPr>
              <a:t>hink </a:t>
            </a:r>
            <a:r>
              <a:rPr lang="en-US" sz="8000" dirty="0" smtClean="0">
                <a:solidFill>
                  <a:schemeClr val="accent3">
                    <a:lumMod val="75000"/>
                  </a:schemeClr>
                </a:solidFill>
              </a:rPr>
              <a:t>able</a:t>
            </a:r>
            <a:endParaRPr lang="en-US" sz="8000" dirty="0">
              <a:solidFill>
                <a:schemeClr val="accent3">
                  <a:lumMod val="75000"/>
                </a:schemeClr>
              </a:solidFill>
            </a:endParaRPr>
          </a:p>
        </p:txBody>
      </p:sp>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5">
                    <a:lumMod val="75000"/>
                  </a:schemeClr>
                </a:solidFill>
              </a:rPr>
              <a:t>access </a:t>
            </a:r>
            <a:r>
              <a:rPr lang="en-US" sz="8000" dirty="0" smtClean="0">
                <a:solidFill>
                  <a:schemeClr val="accent3">
                    <a:lumMod val="75000"/>
                  </a:schemeClr>
                </a:solidFill>
              </a:rPr>
              <a:t>able </a:t>
            </a:r>
            <a:endParaRPr lang="en-US" sz="8000" dirty="0">
              <a:solidFill>
                <a:schemeClr val="accent3">
                  <a:lumMod val="75000"/>
                </a:schemeClr>
              </a:solidFill>
            </a:endParaRPr>
          </a:p>
        </p:txBody>
      </p:sp>
      <p:sp>
        <p:nvSpPr>
          <p:cNvPr id="7" name="TextBox 6"/>
          <p:cNvSpPr txBox="1"/>
          <p:nvPr/>
        </p:nvSpPr>
        <p:spPr>
          <a:xfrm>
            <a:off x="690572" y="4461130"/>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touch </a:t>
            </a:r>
            <a:r>
              <a:rPr lang="en-US" sz="8000" dirty="0" smtClean="0">
                <a:solidFill>
                  <a:schemeClr val="accent3">
                    <a:lumMod val="75000"/>
                  </a:schemeClr>
                </a:solidFill>
              </a:rPr>
              <a:t>able</a:t>
            </a:r>
            <a:endParaRPr lang="en-US" sz="8000" dirty="0">
              <a:solidFill>
                <a:schemeClr val="accent4">
                  <a:lumMod val="75000"/>
                </a:schemeClr>
              </a:solidFill>
            </a:endParaRPr>
          </a:p>
        </p:txBody>
      </p:sp>
    </p:spTree>
    <p:extLst>
      <p:ext uri="{BB962C8B-B14F-4D97-AF65-F5344CB8AC3E}">
        <p14:creationId xmlns:p14="http://schemas.microsoft.com/office/powerpoint/2010/main" val="1971618622"/>
      </p:ext>
    </p:extLst>
  </p:cSld>
  <p:clrMapOvr>
    <a:masterClrMapping/>
  </p:clrMapOvr>
  <mc:AlternateContent xmlns:mc="http://schemas.openxmlformats.org/markup-compatibility/2006" xmlns:p14="http://schemas.microsoft.com/office/powerpoint/2010/main">
    <mc:Choice Requires="p14">
      <p:transition spd="slow" p14:dur="2000" advTm="1514"/>
    </mc:Choice>
    <mc:Fallback xmlns="">
      <p:transition spd="slow" advTm="1514"/>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3052782" y="1630325"/>
            <a:ext cx="6588690" cy="1323439"/>
          </a:xfrm>
          <a:prstGeom prst="rect">
            <a:avLst/>
          </a:prstGeom>
          <a:noFill/>
        </p:spPr>
        <p:txBody>
          <a:bodyPr wrap="square" rtlCol="0">
            <a:spAutoFit/>
          </a:bodyPr>
          <a:lstStyle/>
          <a:p>
            <a:r>
              <a:rPr lang="en-US" sz="8000" dirty="0">
                <a:solidFill>
                  <a:schemeClr val="accent5">
                    <a:lumMod val="75000"/>
                  </a:schemeClr>
                </a:solidFill>
              </a:rPr>
              <a:t>t</a:t>
            </a:r>
            <a:r>
              <a:rPr lang="en-US" sz="8000" dirty="0" smtClean="0">
                <a:solidFill>
                  <a:schemeClr val="accent5">
                    <a:lumMod val="75000"/>
                  </a:schemeClr>
                </a:solidFill>
              </a:rPr>
              <a:t>hink </a:t>
            </a:r>
            <a:r>
              <a:rPr lang="en-US" sz="8000" dirty="0" smtClean="0">
                <a:solidFill>
                  <a:schemeClr val="accent3">
                    <a:lumMod val="75000"/>
                  </a:schemeClr>
                </a:solidFill>
              </a:rPr>
              <a:t>able</a:t>
            </a:r>
            <a:endParaRPr lang="en-US" sz="8000" dirty="0">
              <a:solidFill>
                <a:schemeClr val="accent3">
                  <a:lumMod val="75000"/>
                </a:schemeClr>
              </a:solidFill>
            </a:endParaRPr>
          </a:p>
        </p:txBody>
      </p:sp>
      <p:sp>
        <p:nvSpPr>
          <p:cNvPr id="4" name="TextBox 3"/>
          <p:cNvSpPr txBox="1"/>
          <p:nvPr/>
        </p:nvSpPr>
        <p:spPr>
          <a:xfrm>
            <a:off x="2562921" y="3031905"/>
            <a:ext cx="7352776" cy="1323439"/>
          </a:xfrm>
          <a:prstGeom prst="rect">
            <a:avLst/>
          </a:prstGeom>
          <a:noFill/>
        </p:spPr>
        <p:txBody>
          <a:bodyPr wrap="square" rtlCol="0">
            <a:spAutoFit/>
          </a:bodyPr>
          <a:lstStyle/>
          <a:p>
            <a:r>
              <a:rPr lang="en-US" sz="8000" dirty="0" smtClean="0">
                <a:solidFill>
                  <a:schemeClr val="accent5">
                    <a:lumMod val="75000"/>
                  </a:schemeClr>
                </a:solidFill>
              </a:rPr>
              <a:t>access </a:t>
            </a:r>
            <a:r>
              <a:rPr lang="en-US" sz="8000" dirty="0" smtClean="0">
                <a:solidFill>
                  <a:schemeClr val="accent3">
                    <a:lumMod val="75000"/>
                  </a:schemeClr>
                </a:solidFill>
              </a:rPr>
              <a:t>able </a:t>
            </a:r>
            <a:endParaRPr lang="en-US" sz="8000" dirty="0">
              <a:solidFill>
                <a:schemeClr val="accent3">
                  <a:lumMod val="75000"/>
                </a:schemeClr>
              </a:solidFill>
            </a:endParaRPr>
          </a:p>
        </p:txBody>
      </p:sp>
      <p:sp>
        <p:nvSpPr>
          <p:cNvPr id="7" name="TextBox 6"/>
          <p:cNvSpPr txBox="1"/>
          <p:nvPr/>
        </p:nvSpPr>
        <p:spPr>
          <a:xfrm>
            <a:off x="1555985" y="4461130"/>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touch </a:t>
            </a:r>
            <a:r>
              <a:rPr lang="en-US" sz="8000" dirty="0" smtClean="0">
                <a:solidFill>
                  <a:schemeClr val="accent3">
                    <a:lumMod val="75000"/>
                  </a:schemeClr>
                </a:solidFill>
              </a:rPr>
              <a:t>able</a:t>
            </a:r>
            <a:endParaRPr lang="en-US" sz="8000" dirty="0">
              <a:solidFill>
                <a:schemeClr val="accent4">
                  <a:lumMod val="75000"/>
                </a:schemeClr>
              </a:solidFill>
            </a:endParaRPr>
          </a:p>
        </p:txBody>
      </p:sp>
      <p:sp>
        <p:nvSpPr>
          <p:cNvPr id="6" name="Frame 5"/>
          <p:cNvSpPr/>
          <p:nvPr/>
        </p:nvSpPr>
        <p:spPr>
          <a:xfrm>
            <a:off x="5355771" y="187890"/>
            <a:ext cx="2024743" cy="6012494"/>
          </a:xfrm>
          <a:prstGeom prst="frame">
            <a:avLst>
              <a:gd name="adj1" fmla="val 2031"/>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87969134"/>
      </p:ext>
    </p:extLst>
  </p:cSld>
  <p:clrMapOvr>
    <a:masterClrMapping/>
  </p:clrMapOvr>
  <mc:AlternateContent xmlns:mc="http://schemas.openxmlformats.org/markup-compatibility/2006" xmlns:p14="http://schemas.microsoft.com/office/powerpoint/2010/main">
    <mc:Choice Requires="p14">
      <p:transition spd="slow" p14:dur="2000" advTm="10157"/>
    </mc:Choice>
    <mc:Fallback xmlns="">
      <p:transition spd="slow" advTm="10157"/>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047" y="2478995"/>
            <a:ext cx="9407047" cy="1143000"/>
          </a:xfrm>
        </p:spPr>
        <p:txBody>
          <a:bodyPr>
            <a:noAutofit/>
          </a:bodyPr>
          <a:lstStyle/>
          <a:p>
            <a:r>
              <a:rPr lang="en-US" sz="4000" b="1" dirty="0" smtClean="0"/>
              <a:t>New Idea: </a:t>
            </a:r>
            <a:r>
              <a:rPr lang="en-US" sz="4000" dirty="0" smtClean="0"/>
              <a:t>Morphology as Parsing</a:t>
            </a:r>
            <a:endParaRPr lang="en-US" sz="4000" dirty="0"/>
          </a:p>
        </p:txBody>
      </p:sp>
    </p:spTree>
    <p:extLst>
      <p:ext uri="{BB962C8B-B14F-4D97-AF65-F5344CB8AC3E}">
        <p14:creationId xmlns:p14="http://schemas.microsoft.com/office/powerpoint/2010/main" val="1123849522"/>
      </p:ext>
    </p:extLst>
  </p:cSld>
  <p:clrMapOvr>
    <a:masterClrMapping/>
  </p:clrMapOvr>
  <mc:AlternateContent xmlns:mc="http://schemas.openxmlformats.org/markup-compatibility/2006" xmlns:p14="http://schemas.microsoft.com/office/powerpoint/2010/main">
    <mc:Choice Requires="p14">
      <p:transition spd="slow" p14:dur="2000" advTm="5121"/>
    </mc:Choice>
    <mc:Fallback xmlns="">
      <p:transition spd="slow" advTm="5121"/>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rgbClr val="002060"/>
                </a:solidFill>
              </a:rPr>
              <a:t>achievement </a:t>
            </a:r>
            <a:endParaRPr lang="en-US" sz="8000" dirty="0">
              <a:solidFill>
                <a:srgbClr val="002060"/>
              </a:solidFill>
            </a:endParaRPr>
          </a:p>
        </p:txBody>
      </p:sp>
      <p:sp>
        <p:nvSpPr>
          <p:cNvPr id="4" name="TextBox 3"/>
          <p:cNvSpPr txBox="1"/>
          <p:nvPr/>
        </p:nvSpPr>
        <p:spPr>
          <a:xfrm>
            <a:off x="701460" y="3031905"/>
            <a:ext cx="6588690" cy="1323439"/>
          </a:xfrm>
          <a:prstGeom prst="rect">
            <a:avLst/>
          </a:prstGeom>
          <a:noFill/>
        </p:spPr>
        <p:txBody>
          <a:bodyPr wrap="square" rtlCol="0">
            <a:spAutoFit/>
          </a:bodyPr>
          <a:lstStyle/>
          <a:p>
            <a:r>
              <a:rPr lang="en-US" sz="8000" dirty="0" smtClean="0">
                <a:solidFill>
                  <a:srgbClr val="002060"/>
                </a:solidFill>
              </a:rPr>
              <a:t>underachiever </a:t>
            </a:r>
            <a:endParaRPr lang="en-US" sz="8000" dirty="0">
              <a:solidFill>
                <a:srgbClr val="002060"/>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rgbClr val="002060"/>
                </a:solidFill>
              </a:rPr>
              <a:t>achieves</a:t>
            </a:r>
            <a:endParaRPr lang="en-US" sz="8000" dirty="0">
              <a:solidFill>
                <a:srgbClr val="002060"/>
              </a:solidFill>
            </a:endParaRPr>
          </a:p>
        </p:txBody>
      </p:sp>
    </p:spTree>
    <p:extLst>
      <p:ext uri="{BB962C8B-B14F-4D97-AF65-F5344CB8AC3E}">
        <p14:creationId xmlns:p14="http://schemas.microsoft.com/office/powerpoint/2010/main" val="90865137"/>
      </p:ext>
    </p:extLst>
  </p:cSld>
  <p:clrMapOvr>
    <a:masterClrMapping/>
  </p:clrMapOvr>
  <mc:AlternateContent xmlns:mc="http://schemas.openxmlformats.org/markup-compatibility/2006" xmlns:p14="http://schemas.microsoft.com/office/powerpoint/2010/main">
    <mc:Choice Requires="p14">
      <p:transition spd="slow" p14:dur="2000" advTm="3646"/>
    </mc:Choice>
    <mc:Fallback xmlns="">
      <p:transition spd="slow" advTm="3646"/>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929" y="2478995"/>
            <a:ext cx="8703128" cy="1143000"/>
          </a:xfrm>
        </p:spPr>
        <p:txBody>
          <a:bodyPr>
            <a:noAutofit/>
          </a:bodyPr>
          <a:lstStyle/>
          <a:p>
            <a:r>
              <a:rPr lang="en-US" sz="4000" b="1" dirty="0" smtClean="0"/>
              <a:t>Old Idea: </a:t>
            </a:r>
            <a:r>
              <a:rPr lang="en-US" sz="4000" dirty="0" smtClean="0"/>
              <a:t>Surface Morphological Segmentation</a:t>
            </a:r>
            <a:endParaRPr lang="en-US" sz="4000" dirty="0"/>
          </a:p>
        </p:txBody>
      </p:sp>
    </p:spTree>
    <p:extLst>
      <p:ext uri="{BB962C8B-B14F-4D97-AF65-F5344CB8AC3E}">
        <p14:creationId xmlns:p14="http://schemas.microsoft.com/office/powerpoint/2010/main" val="1606453467"/>
      </p:ext>
    </p:extLst>
  </p:cSld>
  <p:clrMapOvr>
    <a:masterClrMapping/>
  </p:clrMapOvr>
  <mc:AlternateContent xmlns:mc="http://schemas.openxmlformats.org/markup-compatibility/2006" xmlns:p14="http://schemas.microsoft.com/office/powerpoint/2010/main">
    <mc:Choice Requires="p14">
      <p:transition spd="slow" p14:dur="2000" advTm="9780"/>
    </mc:Choice>
    <mc:Fallback xmlns="">
      <p:transition spd="slow" advTm="978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chemeClr val="accent6">
                    <a:lumMod val="75000"/>
                  </a:schemeClr>
                </a:solidFill>
              </a:rPr>
              <a:t>unachiev</a:t>
            </a:r>
            <a:r>
              <a:rPr lang="en-US" sz="8000" b="1" u="sng" dirty="0" err="1" smtClean="0">
                <a:solidFill>
                  <a:schemeClr val="accent6">
                    <a:lumMod val="50000"/>
                  </a:schemeClr>
                </a:solidFill>
              </a:rPr>
              <a:t>e</a:t>
            </a:r>
            <a:r>
              <a:rPr lang="en-US" sz="8000" dirty="0" err="1" smtClean="0">
                <a:solidFill>
                  <a:schemeClr val="accent6">
                    <a:lumMod val="75000"/>
                  </a:schemeClr>
                </a:solidFill>
              </a:rPr>
              <a:t>ab</a:t>
            </a:r>
            <a:r>
              <a:rPr lang="en-US" sz="8000" b="1" u="sng" dirty="0" err="1" smtClean="0">
                <a:solidFill>
                  <a:schemeClr val="accent6">
                    <a:lumMod val="50000"/>
                  </a:schemeClr>
                </a:solidFill>
              </a:rPr>
              <a:t>le</a:t>
            </a:r>
            <a:r>
              <a:rPr lang="en-US" sz="8000" dirty="0" err="1" smtClean="0">
                <a:solidFill>
                  <a:schemeClr val="accent6">
                    <a:lumMod val="75000"/>
                  </a:schemeClr>
                </a:solidFill>
              </a:rPr>
              <a:t>ity</a:t>
            </a:r>
            <a:r>
              <a:rPr lang="en-US" sz="8000" dirty="0" smtClean="0">
                <a:solidFill>
                  <a:schemeClr val="accent6">
                    <a:lumMod val="75000"/>
                  </a:schemeClr>
                </a:solidFill>
              </a:rPr>
              <a:t> </a:t>
            </a:r>
            <a:endParaRPr lang="en-US" sz="8000" dirty="0">
              <a:solidFill>
                <a:schemeClr val="accent6">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6">
                    <a:lumMod val="75000"/>
                  </a:schemeClr>
                </a:solidFill>
              </a:rPr>
              <a:t>achievement </a:t>
            </a:r>
            <a:endParaRPr lang="en-US" sz="8000" dirty="0">
              <a:solidFill>
                <a:schemeClr val="accent6">
                  <a:lumMod val="75000"/>
                </a:schemeClr>
              </a:solidFill>
            </a:endParaRPr>
          </a:p>
        </p:txBody>
      </p:sp>
      <p:sp>
        <p:nvSpPr>
          <p:cNvPr id="4" name="TextBox 3"/>
          <p:cNvSpPr txBox="1"/>
          <p:nvPr/>
        </p:nvSpPr>
        <p:spPr>
          <a:xfrm>
            <a:off x="701459" y="3031905"/>
            <a:ext cx="6864261" cy="1323439"/>
          </a:xfrm>
          <a:prstGeom prst="rect">
            <a:avLst/>
          </a:prstGeom>
          <a:noFill/>
        </p:spPr>
        <p:txBody>
          <a:bodyPr wrap="square" rtlCol="0">
            <a:spAutoFit/>
          </a:bodyPr>
          <a:lstStyle/>
          <a:p>
            <a:r>
              <a:rPr lang="en-US" sz="8000" dirty="0" err="1" smtClean="0">
                <a:solidFill>
                  <a:schemeClr val="accent6">
                    <a:lumMod val="75000"/>
                  </a:schemeClr>
                </a:solidFill>
              </a:rPr>
              <a:t>underachiev</a:t>
            </a:r>
            <a:r>
              <a:rPr lang="en-US" sz="8000" b="1" u="sng" dirty="0" err="1" smtClean="0">
                <a:solidFill>
                  <a:schemeClr val="accent6">
                    <a:lumMod val="50000"/>
                  </a:schemeClr>
                </a:solidFill>
              </a:rPr>
              <a:t>e</a:t>
            </a:r>
            <a:r>
              <a:rPr lang="en-US" sz="8000" dirty="0" err="1" smtClean="0">
                <a:solidFill>
                  <a:schemeClr val="accent6">
                    <a:lumMod val="75000"/>
                  </a:schemeClr>
                </a:solidFill>
              </a:rPr>
              <a:t>er</a:t>
            </a:r>
            <a:r>
              <a:rPr lang="en-US" sz="8000" dirty="0" smtClean="0">
                <a:solidFill>
                  <a:schemeClr val="accent6">
                    <a:lumMod val="75000"/>
                  </a:schemeClr>
                </a:solidFill>
              </a:rPr>
              <a:t> </a:t>
            </a:r>
            <a:endParaRPr lang="en-US" sz="8000" dirty="0">
              <a:solidFill>
                <a:schemeClr val="accent6">
                  <a:lumMod val="75000"/>
                </a:schemeClr>
              </a:solidFill>
            </a:endParaRPr>
          </a:p>
        </p:txBody>
      </p:sp>
      <p:sp>
        <p:nvSpPr>
          <p:cNvPr id="6" name="TextBox 5"/>
          <p:cNvSpPr txBox="1"/>
          <p:nvPr/>
        </p:nvSpPr>
        <p:spPr>
          <a:xfrm>
            <a:off x="701460" y="4464799"/>
            <a:ext cx="6588690" cy="1323439"/>
          </a:xfrm>
          <a:prstGeom prst="rect">
            <a:avLst/>
          </a:prstGeom>
          <a:noFill/>
        </p:spPr>
        <p:txBody>
          <a:bodyPr wrap="square" rtlCol="0">
            <a:spAutoFit/>
          </a:bodyPr>
          <a:lstStyle/>
          <a:p>
            <a:r>
              <a:rPr lang="en-US" sz="8000" dirty="0" smtClean="0">
                <a:solidFill>
                  <a:schemeClr val="accent6">
                    <a:lumMod val="75000"/>
                  </a:schemeClr>
                </a:solidFill>
              </a:rPr>
              <a:t>achieves</a:t>
            </a:r>
            <a:endParaRPr lang="en-US" sz="8000" dirty="0">
              <a:solidFill>
                <a:schemeClr val="accent6">
                  <a:lumMod val="75000"/>
                </a:schemeClr>
              </a:solidFill>
            </a:endParaRPr>
          </a:p>
        </p:txBody>
      </p:sp>
    </p:spTree>
    <p:extLst>
      <p:ext uri="{BB962C8B-B14F-4D97-AF65-F5344CB8AC3E}">
        <p14:creationId xmlns:p14="http://schemas.microsoft.com/office/powerpoint/2010/main" val="301304360"/>
      </p:ext>
    </p:extLst>
  </p:cSld>
  <p:clrMapOvr>
    <a:masterClrMapping/>
  </p:clrMapOvr>
  <mc:AlternateContent xmlns:mc="http://schemas.openxmlformats.org/markup-compatibility/2006" xmlns:p14="http://schemas.microsoft.com/office/powerpoint/2010/main">
    <mc:Choice Requires="p14">
      <p:transition spd="slow" p14:dur="2000" advTm="1952"/>
    </mc:Choice>
    <mc:Fallback xmlns="">
      <p:transition spd="slow" advTm="1952"/>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s</a:t>
            </a:r>
            <a:endParaRPr lang="en-US" sz="8000" dirty="0">
              <a:solidFill>
                <a:schemeClr val="accent3">
                  <a:lumMod val="75000"/>
                </a:schemeClr>
              </a:solidFill>
            </a:endParaRPr>
          </a:p>
        </p:txBody>
      </p:sp>
    </p:spTree>
    <p:extLst>
      <p:ext uri="{BB962C8B-B14F-4D97-AF65-F5344CB8AC3E}">
        <p14:creationId xmlns:p14="http://schemas.microsoft.com/office/powerpoint/2010/main" val="155246517"/>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s</a:t>
            </a:r>
            <a:endParaRPr lang="en-US" sz="8000" dirty="0">
              <a:solidFill>
                <a:schemeClr val="accent3">
                  <a:lumMod val="75000"/>
                </a:schemeClr>
              </a:solidFill>
            </a:endParaRPr>
          </a:p>
        </p:txBody>
      </p:sp>
      <p:sp>
        <p:nvSpPr>
          <p:cNvPr id="2" name="Rectangle 1"/>
          <p:cNvSpPr/>
          <p:nvPr/>
        </p:nvSpPr>
        <p:spPr>
          <a:xfrm>
            <a:off x="338203" y="3236195"/>
            <a:ext cx="8705589" cy="1179388"/>
          </a:xfrm>
          <a:prstGeom prst="rect">
            <a:avLst/>
          </a:prstGeom>
          <a:noFill/>
          <a:ln w="508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461427"/>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2" name="Rectangle 1"/>
          <p:cNvSpPr/>
          <p:nvPr/>
        </p:nvSpPr>
        <p:spPr>
          <a:xfrm>
            <a:off x="338203" y="3236195"/>
            <a:ext cx="8705589" cy="1179388"/>
          </a:xfrm>
          <a:prstGeom prst="rect">
            <a:avLst/>
          </a:prstGeom>
          <a:noFill/>
          <a:ln w="508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5528633"/>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Tree>
    <p:extLst>
      <p:ext uri="{BB962C8B-B14F-4D97-AF65-F5344CB8AC3E}">
        <p14:creationId xmlns:p14="http://schemas.microsoft.com/office/powerpoint/2010/main" val="770685732"/>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cxnSp>
        <p:nvCxnSpPr>
          <p:cNvPr id="3" name="Straight Connector 2"/>
          <p:cNvCxnSpPr/>
          <p:nvPr/>
        </p:nvCxnSpPr>
        <p:spPr>
          <a:xfrm flipV="1">
            <a:off x="1803748" y="1615859"/>
            <a:ext cx="1327759" cy="1315232"/>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flipH="1" flipV="1">
            <a:off x="3131507" y="1615858"/>
            <a:ext cx="1440493" cy="1290181"/>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75633238"/>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cxnSp>
        <p:nvCxnSpPr>
          <p:cNvPr id="3" name="Straight Connector 2"/>
          <p:cNvCxnSpPr/>
          <p:nvPr/>
        </p:nvCxnSpPr>
        <p:spPr>
          <a:xfrm flipV="1">
            <a:off x="1803748" y="1615859"/>
            <a:ext cx="1327759" cy="1315232"/>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flipH="1" flipV="1">
            <a:off x="3131507" y="1615858"/>
            <a:ext cx="1440493" cy="1290181"/>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V="1">
            <a:off x="3131507" y="463464"/>
            <a:ext cx="1202498" cy="1152396"/>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4321479" y="438412"/>
            <a:ext cx="2943617" cy="2467627"/>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31766774"/>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cxnSp>
        <p:nvCxnSpPr>
          <p:cNvPr id="3" name="Straight Connector 2"/>
          <p:cNvCxnSpPr/>
          <p:nvPr/>
        </p:nvCxnSpPr>
        <p:spPr>
          <a:xfrm flipV="1">
            <a:off x="1803748" y="1615859"/>
            <a:ext cx="1327759" cy="1315232"/>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flipH="1" flipV="1">
            <a:off x="3131507" y="1615858"/>
            <a:ext cx="1440493" cy="1290181"/>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V="1">
            <a:off x="3131507" y="463464"/>
            <a:ext cx="1202498" cy="1152396"/>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4321479" y="438412"/>
            <a:ext cx="2943617" cy="2467627"/>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2" name="TextBox 1"/>
          <p:cNvSpPr txBox="1"/>
          <p:nvPr/>
        </p:nvSpPr>
        <p:spPr>
          <a:xfrm>
            <a:off x="1177615" y="2818357"/>
            <a:ext cx="1252266" cy="553998"/>
          </a:xfrm>
          <a:prstGeom prst="rect">
            <a:avLst/>
          </a:prstGeom>
          <a:noFill/>
        </p:spPr>
        <p:txBody>
          <a:bodyPr wrap="none" rtlCol="0">
            <a:spAutoFit/>
          </a:bodyPr>
          <a:lstStyle/>
          <a:p>
            <a:r>
              <a:rPr lang="en-US" sz="3000" dirty="0" smtClean="0">
                <a:solidFill>
                  <a:srgbClr val="7030A0"/>
                </a:solidFill>
              </a:rPr>
              <a:t>PREFIX</a:t>
            </a:r>
            <a:endParaRPr lang="en-US" sz="3000" dirty="0">
              <a:solidFill>
                <a:srgbClr val="7030A0"/>
              </a:solidFill>
            </a:endParaRPr>
          </a:p>
        </p:txBody>
      </p:sp>
      <p:sp>
        <p:nvSpPr>
          <p:cNvPr id="8" name="TextBox 7"/>
          <p:cNvSpPr txBox="1"/>
          <p:nvPr/>
        </p:nvSpPr>
        <p:spPr>
          <a:xfrm>
            <a:off x="4022007" y="2830883"/>
            <a:ext cx="1062407" cy="553998"/>
          </a:xfrm>
          <a:prstGeom prst="rect">
            <a:avLst/>
          </a:prstGeom>
          <a:noFill/>
        </p:spPr>
        <p:txBody>
          <a:bodyPr wrap="none" rtlCol="0">
            <a:spAutoFit/>
          </a:bodyPr>
          <a:lstStyle/>
          <a:p>
            <a:r>
              <a:rPr lang="en-US" sz="3000" smtClean="0">
                <a:solidFill>
                  <a:srgbClr val="7030A0"/>
                </a:solidFill>
              </a:rPr>
              <a:t>STEM</a:t>
            </a:r>
            <a:endParaRPr lang="en-US" sz="3000" dirty="0">
              <a:solidFill>
                <a:srgbClr val="7030A0"/>
              </a:solidFill>
            </a:endParaRPr>
          </a:p>
        </p:txBody>
      </p:sp>
      <p:sp>
        <p:nvSpPr>
          <p:cNvPr id="10" name="TextBox 9"/>
          <p:cNvSpPr txBox="1"/>
          <p:nvPr/>
        </p:nvSpPr>
        <p:spPr>
          <a:xfrm>
            <a:off x="6696314" y="2818357"/>
            <a:ext cx="1257075" cy="553998"/>
          </a:xfrm>
          <a:prstGeom prst="rect">
            <a:avLst/>
          </a:prstGeom>
          <a:noFill/>
        </p:spPr>
        <p:txBody>
          <a:bodyPr wrap="none" rtlCol="0">
            <a:spAutoFit/>
          </a:bodyPr>
          <a:lstStyle/>
          <a:p>
            <a:r>
              <a:rPr lang="en-US" sz="3000" dirty="0" smtClean="0">
                <a:solidFill>
                  <a:srgbClr val="7030A0"/>
                </a:solidFill>
              </a:rPr>
              <a:t>SUFFIX</a:t>
            </a:r>
            <a:endParaRPr lang="en-US" sz="3000" dirty="0">
              <a:solidFill>
                <a:srgbClr val="7030A0"/>
              </a:solidFill>
            </a:endParaRPr>
          </a:p>
        </p:txBody>
      </p:sp>
    </p:spTree>
    <p:extLst>
      <p:ext uri="{BB962C8B-B14F-4D97-AF65-F5344CB8AC3E}">
        <p14:creationId xmlns:p14="http://schemas.microsoft.com/office/powerpoint/2010/main" val="1814952551"/>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5000" dirty="0" smtClean="0"/>
              <a:t>Why are trees useful?</a:t>
            </a:r>
            <a:endParaRPr lang="en-US" sz="5000" dirty="0"/>
          </a:p>
        </p:txBody>
      </p:sp>
    </p:spTree>
    <p:extLst>
      <p:ext uri="{BB962C8B-B14F-4D97-AF65-F5344CB8AC3E}">
        <p14:creationId xmlns:p14="http://schemas.microsoft.com/office/powerpoint/2010/main" val="585891934"/>
      </p:ext>
    </p:extLst>
  </p:cSld>
  <p:clrMapOvr>
    <a:masterClrMapping/>
  </p:clrMapOvr>
  <mc:AlternateContent xmlns:mc="http://schemas.openxmlformats.org/markup-compatibility/2006" xmlns:p14="http://schemas.microsoft.com/office/powerpoint/2010/main">
    <mc:Choice Requires="p14">
      <p:transition spd="slow" p14:dur="2000" advTm="4341"/>
    </mc:Choice>
    <mc:Fallback xmlns="">
      <p:transition spd="slow" advTm="4341"/>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25679" y="2869069"/>
            <a:ext cx="3908118" cy="861774"/>
          </a:xfrm>
          <a:prstGeom prst="rect">
            <a:avLst/>
          </a:prstGeom>
          <a:noFill/>
        </p:spPr>
        <p:txBody>
          <a:bodyPr wrap="square" rtlCol="0">
            <a:spAutoFit/>
          </a:bodyPr>
          <a:lstStyle/>
          <a:p>
            <a:r>
              <a:rPr lang="en-US" sz="5000" dirty="0">
                <a:solidFill>
                  <a:schemeClr val="accent2">
                    <a:lumMod val="75000"/>
                  </a:schemeClr>
                </a:solidFill>
              </a:rPr>
              <a:t>u</a:t>
            </a:r>
            <a:r>
              <a:rPr lang="en-US" sz="5000" dirty="0" smtClean="0">
                <a:solidFill>
                  <a:schemeClr val="accent2">
                    <a:lumMod val="75000"/>
                  </a:schemeClr>
                </a:solidFill>
              </a:rPr>
              <a:t>n   </a:t>
            </a:r>
            <a:r>
              <a:rPr lang="en-US" sz="5000" dirty="0" smtClean="0">
                <a:solidFill>
                  <a:schemeClr val="accent5">
                    <a:lumMod val="75000"/>
                  </a:schemeClr>
                </a:solidFill>
              </a:rPr>
              <a:t>lock   </a:t>
            </a:r>
            <a:r>
              <a:rPr lang="en-US" sz="5000" dirty="0" smtClean="0">
                <a:solidFill>
                  <a:schemeClr val="accent3">
                    <a:lumMod val="75000"/>
                  </a:schemeClr>
                </a:solidFill>
              </a:rPr>
              <a:t>able </a:t>
            </a:r>
            <a:endParaRPr lang="en-US" sz="5000" dirty="0">
              <a:solidFill>
                <a:schemeClr val="accent3">
                  <a:lumMod val="75000"/>
                </a:schemeClr>
              </a:solidFill>
            </a:endParaRPr>
          </a:p>
        </p:txBody>
      </p:sp>
      <p:cxnSp>
        <p:nvCxnSpPr>
          <p:cNvPr id="6" name="Straight Connector 5"/>
          <p:cNvCxnSpPr/>
          <p:nvPr/>
        </p:nvCxnSpPr>
        <p:spPr>
          <a:xfrm flipH="1" flipV="1">
            <a:off x="1466030" y="2035232"/>
            <a:ext cx="627747" cy="684561"/>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212763" y="1365340"/>
            <a:ext cx="1386292" cy="1343218"/>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2" name="TextBox 1"/>
          <p:cNvSpPr txBox="1"/>
          <p:nvPr/>
        </p:nvSpPr>
        <p:spPr>
          <a:xfrm>
            <a:off x="325678" y="2746136"/>
            <a:ext cx="898003" cy="400110"/>
          </a:xfrm>
          <a:prstGeom prst="rect">
            <a:avLst/>
          </a:prstGeom>
          <a:noFill/>
        </p:spPr>
        <p:txBody>
          <a:bodyPr wrap="none" rtlCol="0">
            <a:spAutoFit/>
          </a:bodyPr>
          <a:lstStyle/>
          <a:p>
            <a:r>
              <a:rPr lang="en-US" sz="2000" dirty="0" smtClean="0">
                <a:solidFill>
                  <a:srgbClr val="7030A0"/>
                </a:solidFill>
              </a:rPr>
              <a:t>PREFIX</a:t>
            </a:r>
            <a:endParaRPr lang="en-US" sz="2000" dirty="0">
              <a:solidFill>
                <a:srgbClr val="7030A0"/>
              </a:solidFill>
            </a:endParaRPr>
          </a:p>
        </p:txBody>
      </p:sp>
      <p:sp>
        <p:nvSpPr>
          <p:cNvPr id="8" name="TextBox 7"/>
          <p:cNvSpPr txBox="1"/>
          <p:nvPr/>
        </p:nvSpPr>
        <p:spPr>
          <a:xfrm>
            <a:off x="1614118" y="2746136"/>
            <a:ext cx="771430" cy="400110"/>
          </a:xfrm>
          <a:prstGeom prst="rect">
            <a:avLst/>
          </a:prstGeom>
          <a:noFill/>
        </p:spPr>
        <p:txBody>
          <a:bodyPr wrap="none" rtlCol="0">
            <a:spAutoFit/>
          </a:bodyPr>
          <a:lstStyle/>
          <a:p>
            <a:r>
              <a:rPr lang="en-US" sz="2000" smtClean="0">
                <a:solidFill>
                  <a:srgbClr val="7030A0"/>
                </a:solidFill>
              </a:rPr>
              <a:t>STEM</a:t>
            </a:r>
            <a:endParaRPr lang="en-US" sz="2000" dirty="0">
              <a:solidFill>
                <a:srgbClr val="7030A0"/>
              </a:solidFill>
            </a:endParaRPr>
          </a:p>
        </p:txBody>
      </p:sp>
      <p:sp>
        <p:nvSpPr>
          <p:cNvPr id="10" name="TextBox 9"/>
          <p:cNvSpPr txBox="1"/>
          <p:nvPr/>
        </p:nvSpPr>
        <p:spPr>
          <a:xfrm>
            <a:off x="3082662" y="2732466"/>
            <a:ext cx="902811" cy="400110"/>
          </a:xfrm>
          <a:prstGeom prst="rect">
            <a:avLst/>
          </a:prstGeom>
          <a:noFill/>
        </p:spPr>
        <p:txBody>
          <a:bodyPr wrap="none" rtlCol="0">
            <a:spAutoFit/>
          </a:bodyPr>
          <a:lstStyle/>
          <a:p>
            <a:r>
              <a:rPr lang="en-US" sz="2000" dirty="0" smtClean="0">
                <a:solidFill>
                  <a:srgbClr val="7030A0"/>
                </a:solidFill>
              </a:rPr>
              <a:t>SUFFIX</a:t>
            </a:r>
            <a:endParaRPr lang="en-US" sz="2000" dirty="0">
              <a:solidFill>
                <a:srgbClr val="7030A0"/>
              </a:solidFill>
            </a:endParaRPr>
          </a:p>
        </p:txBody>
      </p:sp>
      <p:sp>
        <p:nvSpPr>
          <p:cNvPr id="36" name="TextBox 35"/>
          <p:cNvSpPr txBox="1"/>
          <p:nvPr/>
        </p:nvSpPr>
        <p:spPr>
          <a:xfrm>
            <a:off x="5062448" y="2804150"/>
            <a:ext cx="3908118" cy="861774"/>
          </a:xfrm>
          <a:prstGeom prst="rect">
            <a:avLst/>
          </a:prstGeom>
          <a:noFill/>
        </p:spPr>
        <p:txBody>
          <a:bodyPr wrap="square" rtlCol="0">
            <a:spAutoFit/>
          </a:bodyPr>
          <a:lstStyle/>
          <a:p>
            <a:r>
              <a:rPr lang="en-US" sz="5000" dirty="0">
                <a:solidFill>
                  <a:schemeClr val="accent2">
                    <a:lumMod val="75000"/>
                  </a:schemeClr>
                </a:solidFill>
              </a:rPr>
              <a:t>u</a:t>
            </a:r>
            <a:r>
              <a:rPr lang="en-US" sz="5000" dirty="0" smtClean="0">
                <a:solidFill>
                  <a:schemeClr val="accent2">
                    <a:lumMod val="75000"/>
                  </a:schemeClr>
                </a:solidFill>
              </a:rPr>
              <a:t>n   </a:t>
            </a:r>
            <a:r>
              <a:rPr lang="en-US" sz="5000" dirty="0" smtClean="0">
                <a:solidFill>
                  <a:schemeClr val="accent5">
                    <a:lumMod val="75000"/>
                  </a:schemeClr>
                </a:solidFill>
              </a:rPr>
              <a:t>lock   </a:t>
            </a:r>
            <a:r>
              <a:rPr lang="en-US" sz="5000" dirty="0" smtClean="0">
                <a:solidFill>
                  <a:schemeClr val="accent3">
                    <a:lumMod val="75000"/>
                  </a:schemeClr>
                </a:solidFill>
              </a:rPr>
              <a:t>able </a:t>
            </a:r>
            <a:endParaRPr lang="en-US" sz="5000" dirty="0">
              <a:solidFill>
                <a:schemeClr val="accent3">
                  <a:lumMod val="75000"/>
                </a:schemeClr>
              </a:solidFill>
            </a:endParaRPr>
          </a:p>
        </p:txBody>
      </p:sp>
      <p:cxnSp>
        <p:nvCxnSpPr>
          <p:cNvPr id="37" name="Straight Connector 36"/>
          <p:cNvCxnSpPr/>
          <p:nvPr/>
        </p:nvCxnSpPr>
        <p:spPr>
          <a:xfrm flipV="1">
            <a:off x="6742767" y="1891433"/>
            <a:ext cx="735272" cy="711744"/>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flipH="1">
            <a:off x="5532149" y="1402918"/>
            <a:ext cx="1400734" cy="1264629"/>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1" name="TextBox 40"/>
          <p:cNvSpPr txBox="1"/>
          <p:nvPr/>
        </p:nvSpPr>
        <p:spPr>
          <a:xfrm>
            <a:off x="5062447" y="2681217"/>
            <a:ext cx="898003" cy="400110"/>
          </a:xfrm>
          <a:prstGeom prst="rect">
            <a:avLst/>
          </a:prstGeom>
          <a:noFill/>
        </p:spPr>
        <p:txBody>
          <a:bodyPr wrap="none" rtlCol="0">
            <a:spAutoFit/>
          </a:bodyPr>
          <a:lstStyle/>
          <a:p>
            <a:r>
              <a:rPr lang="en-US" sz="2000" dirty="0" smtClean="0">
                <a:solidFill>
                  <a:srgbClr val="7030A0"/>
                </a:solidFill>
              </a:rPr>
              <a:t>PREFIX</a:t>
            </a:r>
            <a:endParaRPr lang="en-US" sz="2000" dirty="0">
              <a:solidFill>
                <a:srgbClr val="7030A0"/>
              </a:solidFill>
            </a:endParaRPr>
          </a:p>
        </p:txBody>
      </p:sp>
      <p:sp>
        <p:nvSpPr>
          <p:cNvPr id="42" name="TextBox 41"/>
          <p:cNvSpPr txBox="1"/>
          <p:nvPr/>
        </p:nvSpPr>
        <p:spPr>
          <a:xfrm>
            <a:off x="6350887" y="2681217"/>
            <a:ext cx="771430" cy="400110"/>
          </a:xfrm>
          <a:prstGeom prst="rect">
            <a:avLst/>
          </a:prstGeom>
          <a:noFill/>
        </p:spPr>
        <p:txBody>
          <a:bodyPr wrap="none" rtlCol="0">
            <a:spAutoFit/>
          </a:bodyPr>
          <a:lstStyle/>
          <a:p>
            <a:r>
              <a:rPr lang="en-US" sz="2000" smtClean="0">
                <a:solidFill>
                  <a:srgbClr val="7030A0"/>
                </a:solidFill>
              </a:rPr>
              <a:t>STEM</a:t>
            </a:r>
            <a:endParaRPr lang="en-US" sz="2000" dirty="0">
              <a:solidFill>
                <a:srgbClr val="7030A0"/>
              </a:solidFill>
            </a:endParaRPr>
          </a:p>
        </p:txBody>
      </p:sp>
      <p:sp>
        <p:nvSpPr>
          <p:cNvPr id="43" name="TextBox 42"/>
          <p:cNvSpPr txBox="1"/>
          <p:nvPr/>
        </p:nvSpPr>
        <p:spPr>
          <a:xfrm>
            <a:off x="7819431" y="2667547"/>
            <a:ext cx="902811" cy="400110"/>
          </a:xfrm>
          <a:prstGeom prst="rect">
            <a:avLst/>
          </a:prstGeom>
          <a:noFill/>
        </p:spPr>
        <p:txBody>
          <a:bodyPr wrap="none" rtlCol="0">
            <a:spAutoFit/>
          </a:bodyPr>
          <a:lstStyle/>
          <a:p>
            <a:r>
              <a:rPr lang="en-US" sz="2000" dirty="0" smtClean="0">
                <a:solidFill>
                  <a:srgbClr val="7030A0"/>
                </a:solidFill>
              </a:rPr>
              <a:t>SUFFIX</a:t>
            </a:r>
            <a:endParaRPr lang="en-US" sz="2000" dirty="0">
              <a:solidFill>
                <a:srgbClr val="7030A0"/>
              </a:solidFill>
            </a:endParaRPr>
          </a:p>
        </p:txBody>
      </p:sp>
      <p:cxnSp>
        <p:nvCxnSpPr>
          <p:cNvPr id="49" name="Straight Connector 48"/>
          <p:cNvCxnSpPr/>
          <p:nvPr/>
        </p:nvCxnSpPr>
        <p:spPr>
          <a:xfrm flipH="1">
            <a:off x="599059" y="1365340"/>
            <a:ext cx="1613703" cy="1401596"/>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a:endCxn id="43" idx="0"/>
          </p:cNvCxnSpPr>
          <p:nvPr/>
        </p:nvCxnSpPr>
        <p:spPr>
          <a:xfrm>
            <a:off x="6932883" y="1402918"/>
            <a:ext cx="1337954" cy="1264629"/>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58" name="Title 1"/>
          <p:cNvSpPr>
            <a:spLocks noGrp="1"/>
          </p:cNvSpPr>
          <p:nvPr>
            <p:ph type="title"/>
          </p:nvPr>
        </p:nvSpPr>
        <p:spPr>
          <a:xfrm>
            <a:off x="457200" y="274638"/>
            <a:ext cx="8229600" cy="1143000"/>
          </a:xfrm>
        </p:spPr>
        <p:txBody>
          <a:bodyPr>
            <a:normAutofit fontScale="90000"/>
          </a:bodyPr>
          <a:lstStyle/>
          <a:p>
            <a:r>
              <a:rPr lang="en-US" b="1" dirty="0" smtClean="0"/>
              <a:t>Reason 1: </a:t>
            </a:r>
            <a:r>
              <a:rPr lang="en-US" dirty="0" smtClean="0"/>
              <a:t>Words are ambiguous!</a:t>
            </a:r>
            <a:endParaRPr lang="en-US" dirty="0"/>
          </a:p>
        </p:txBody>
      </p:sp>
      <p:sp>
        <p:nvSpPr>
          <p:cNvPr id="60" name="TextBox 59"/>
          <p:cNvSpPr txBox="1"/>
          <p:nvPr/>
        </p:nvSpPr>
        <p:spPr>
          <a:xfrm>
            <a:off x="4838399" y="3730843"/>
            <a:ext cx="4188967" cy="477054"/>
          </a:xfrm>
          <a:prstGeom prst="rect">
            <a:avLst/>
          </a:prstGeom>
          <a:noFill/>
        </p:spPr>
        <p:txBody>
          <a:bodyPr wrap="none" rtlCol="0">
            <a:spAutoFit/>
          </a:bodyPr>
          <a:lstStyle/>
          <a:p>
            <a:r>
              <a:rPr lang="en-US" sz="2500" dirty="0" smtClean="0">
                <a:latin typeface="Comic Sans MS" charset="0"/>
                <a:ea typeface="Comic Sans MS" charset="0"/>
                <a:cs typeface="Comic Sans MS" charset="0"/>
              </a:rPr>
              <a:t>“incapable of being locked”</a:t>
            </a:r>
            <a:endParaRPr lang="en-US" sz="2500" dirty="0">
              <a:latin typeface="Comic Sans MS" charset="0"/>
              <a:ea typeface="Comic Sans MS" charset="0"/>
              <a:cs typeface="Comic Sans MS" charset="0"/>
            </a:endParaRPr>
          </a:p>
        </p:txBody>
      </p:sp>
      <p:sp>
        <p:nvSpPr>
          <p:cNvPr id="61" name="TextBox 60"/>
          <p:cNvSpPr txBox="1"/>
          <p:nvPr/>
        </p:nvSpPr>
        <p:spPr>
          <a:xfrm>
            <a:off x="29137" y="3769493"/>
            <a:ext cx="4265911" cy="477054"/>
          </a:xfrm>
          <a:prstGeom prst="rect">
            <a:avLst/>
          </a:prstGeom>
          <a:noFill/>
        </p:spPr>
        <p:txBody>
          <a:bodyPr wrap="none" rtlCol="0">
            <a:spAutoFit/>
          </a:bodyPr>
          <a:lstStyle/>
          <a:p>
            <a:r>
              <a:rPr lang="en-US" sz="2500" dirty="0" smtClean="0">
                <a:latin typeface="Comic Sans MS" charset="0"/>
                <a:ea typeface="Comic Sans MS" charset="0"/>
                <a:cs typeface="Comic Sans MS" charset="0"/>
              </a:rPr>
              <a:t>“capable of being unlocked”</a:t>
            </a:r>
            <a:endParaRPr lang="en-US" sz="2500" dirty="0">
              <a:latin typeface="Comic Sans MS" charset="0"/>
              <a:ea typeface="Comic Sans MS" charset="0"/>
              <a:cs typeface="Comic Sans MS" charset="0"/>
            </a:endParaRPr>
          </a:p>
        </p:txBody>
      </p:sp>
      <p:sp>
        <p:nvSpPr>
          <p:cNvPr id="62" name="TextBox 61"/>
          <p:cNvSpPr txBox="1"/>
          <p:nvPr/>
        </p:nvSpPr>
        <p:spPr>
          <a:xfrm>
            <a:off x="2678072" y="4984276"/>
            <a:ext cx="3908118" cy="861774"/>
          </a:xfrm>
          <a:prstGeom prst="rect">
            <a:avLst/>
          </a:prstGeom>
          <a:noFill/>
        </p:spPr>
        <p:txBody>
          <a:bodyPr wrap="square" rtlCol="0">
            <a:spAutoFit/>
          </a:bodyPr>
          <a:lstStyle/>
          <a:p>
            <a:r>
              <a:rPr lang="en-US" sz="5000" dirty="0">
                <a:solidFill>
                  <a:schemeClr val="accent2">
                    <a:lumMod val="75000"/>
                  </a:schemeClr>
                </a:solidFill>
              </a:rPr>
              <a:t>u</a:t>
            </a:r>
            <a:r>
              <a:rPr lang="en-US" sz="5000" dirty="0" smtClean="0">
                <a:solidFill>
                  <a:schemeClr val="accent2">
                    <a:lumMod val="75000"/>
                  </a:schemeClr>
                </a:solidFill>
              </a:rPr>
              <a:t>n   </a:t>
            </a:r>
            <a:r>
              <a:rPr lang="en-US" sz="5000" dirty="0" smtClean="0">
                <a:solidFill>
                  <a:schemeClr val="accent5">
                    <a:lumMod val="75000"/>
                  </a:schemeClr>
                </a:solidFill>
              </a:rPr>
              <a:t>lock   </a:t>
            </a:r>
            <a:r>
              <a:rPr lang="en-US" sz="5000" dirty="0" smtClean="0">
                <a:solidFill>
                  <a:schemeClr val="accent3">
                    <a:lumMod val="75000"/>
                  </a:schemeClr>
                </a:solidFill>
              </a:rPr>
              <a:t>able </a:t>
            </a:r>
            <a:endParaRPr lang="en-US" sz="5000" dirty="0">
              <a:solidFill>
                <a:schemeClr val="accent3">
                  <a:lumMod val="75000"/>
                </a:schemeClr>
              </a:solidFill>
            </a:endParaRPr>
          </a:p>
        </p:txBody>
      </p:sp>
      <p:sp>
        <p:nvSpPr>
          <p:cNvPr id="63" name="TextBox 62"/>
          <p:cNvSpPr txBox="1"/>
          <p:nvPr/>
        </p:nvSpPr>
        <p:spPr>
          <a:xfrm>
            <a:off x="4064648" y="5700433"/>
            <a:ext cx="942887" cy="477054"/>
          </a:xfrm>
          <a:prstGeom prst="rect">
            <a:avLst/>
          </a:prstGeom>
          <a:noFill/>
        </p:spPr>
        <p:txBody>
          <a:bodyPr wrap="none" rtlCol="0">
            <a:spAutoFit/>
          </a:bodyPr>
          <a:lstStyle/>
          <a:p>
            <a:r>
              <a:rPr lang="en-US" sz="2500" dirty="0" smtClean="0">
                <a:latin typeface="Comic Sans MS" charset="0"/>
                <a:ea typeface="Comic Sans MS" charset="0"/>
                <a:cs typeface="Comic Sans MS" charset="0"/>
              </a:rPr>
              <a:t>“???”</a:t>
            </a:r>
            <a:endParaRPr lang="en-US" sz="2500" dirty="0">
              <a:latin typeface="Comic Sans MS" charset="0"/>
              <a:ea typeface="Comic Sans MS" charset="0"/>
              <a:cs typeface="Comic Sans MS" charset="0"/>
            </a:endParaRPr>
          </a:p>
        </p:txBody>
      </p:sp>
      <p:sp>
        <p:nvSpPr>
          <p:cNvPr id="64" name="TextBox 63"/>
          <p:cNvSpPr txBox="1"/>
          <p:nvPr/>
        </p:nvSpPr>
        <p:spPr>
          <a:xfrm>
            <a:off x="2776208" y="4848121"/>
            <a:ext cx="898003" cy="400110"/>
          </a:xfrm>
          <a:prstGeom prst="rect">
            <a:avLst/>
          </a:prstGeom>
          <a:noFill/>
        </p:spPr>
        <p:txBody>
          <a:bodyPr wrap="none" rtlCol="0">
            <a:spAutoFit/>
          </a:bodyPr>
          <a:lstStyle/>
          <a:p>
            <a:r>
              <a:rPr lang="en-US" sz="2000" dirty="0" smtClean="0">
                <a:solidFill>
                  <a:srgbClr val="7030A0"/>
                </a:solidFill>
              </a:rPr>
              <a:t>PREFIX</a:t>
            </a:r>
            <a:endParaRPr lang="en-US" sz="2000" dirty="0">
              <a:solidFill>
                <a:srgbClr val="7030A0"/>
              </a:solidFill>
            </a:endParaRPr>
          </a:p>
        </p:txBody>
      </p:sp>
      <p:sp>
        <p:nvSpPr>
          <p:cNvPr id="65" name="TextBox 64"/>
          <p:cNvSpPr txBox="1"/>
          <p:nvPr/>
        </p:nvSpPr>
        <p:spPr>
          <a:xfrm>
            <a:off x="4064648" y="4848121"/>
            <a:ext cx="771430" cy="400110"/>
          </a:xfrm>
          <a:prstGeom prst="rect">
            <a:avLst/>
          </a:prstGeom>
          <a:noFill/>
        </p:spPr>
        <p:txBody>
          <a:bodyPr wrap="none" rtlCol="0">
            <a:spAutoFit/>
          </a:bodyPr>
          <a:lstStyle/>
          <a:p>
            <a:r>
              <a:rPr lang="en-US" sz="2000" smtClean="0">
                <a:solidFill>
                  <a:srgbClr val="7030A0"/>
                </a:solidFill>
              </a:rPr>
              <a:t>STEM</a:t>
            </a:r>
            <a:endParaRPr lang="en-US" sz="2000" dirty="0">
              <a:solidFill>
                <a:srgbClr val="7030A0"/>
              </a:solidFill>
            </a:endParaRPr>
          </a:p>
        </p:txBody>
      </p:sp>
      <p:sp>
        <p:nvSpPr>
          <p:cNvPr id="66" name="TextBox 65"/>
          <p:cNvSpPr txBox="1"/>
          <p:nvPr/>
        </p:nvSpPr>
        <p:spPr>
          <a:xfrm>
            <a:off x="5533192" y="4834451"/>
            <a:ext cx="902811" cy="400110"/>
          </a:xfrm>
          <a:prstGeom prst="rect">
            <a:avLst/>
          </a:prstGeom>
          <a:noFill/>
        </p:spPr>
        <p:txBody>
          <a:bodyPr wrap="none" rtlCol="0">
            <a:spAutoFit/>
          </a:bodyPr>
          <a:lstStyle/>
          <a:p>
            <a:r>
              <a:rPr lang="en-US" sz="2000" dirty="0" smtClean="0">
                <a:solidFill>
                  <a:srgbClr val="7030A0"/>
                </a:solidFill>
              </a:rPr>
              <a:t>SUFFIX</a:t>
            </a:r>
            <a:endParaRPr lang="en-US" sz="2000" dirty="0">
              <a:solidFill>
                <a:srgbClr val="7030A0"/>
              </a:solidFill>
            </a:endParaRPr>
          </a:p>
        </p:txBody>
      </p:sp>
      <p:sp>
        <p:nvSpPr>
          <p:cNvPr id="70" name="TextBox 69"/>
          <p:cNvSpPr txBox="1"/>
          <p:nvPr/>
        </p:nvSpPr>
        <p:spPr>
          <a:xfrm>
            <a:off x="2658419" y="1347189"/>
            <a:ext cx="4143955" cy="553998"/>
          </a:xfrm>
          <a:prstGeom prst="rect">
            <a:avLst/>
          </a:prstGeom>
          <a:solidFill>
            <a:schemeClr val="bg1"/>
          </a:solidFill>
          <a:ln w="38100">
            <a:solidFill>
              <a:schemeClr val="accent6">
                <a:lumMod val="75000"/>
              </a:schemeClr>
            </a:solidFill>
          </a:ln>
        </p:spPr>
        <p:txBody>
          <a:bodyPr wrap="none" rtlCol="0">
            <a:spAutoFit/>
          </a:bodyPr>
          <a:lstStyle/>
          <a:p>
            <a:r>
              <a:rPr lang="en-US" sz="3000" dirty="0" smtClean="0">
                <a:solidFill>
                  <a:schemeClr val="accent6"/>
                </a:solidFill>
              </a:rPr>
              <a:t>Tree Captures Ambiguity!</a:t>
            </a:r>
            <a:endParaRPr lang="en-US" sz="3000" dirty="0">
              <a:solidFill>
                <a:schemeClr val="accent6"/>
              </a:solidFill>
            </a:endParaRPr>
          </a:p>
        </p:txBody>
      </p:sp>
      <p:sp>
        <p:nvSpPr>
          <p:cNvPr id="71" name="TextBox 70"/>
          <p:cNvSpPr txBox="1"/>
          <p:nvPr/>
        </p:nvSpPr>
        <p:spPr>
          <a:xfrm>
            <a:off x="4625150" y="6161512"/>
            <a:ext cx="4436856" cy="553998"/>
          </a:xfrm>
          <a:prstGeom prst="rect">
            <a:avLst/>
          </a:prstGeom>
          <a:solidFill>
            <a:schemeClr val="bg1"/>
          </a:solidFill>
          <a:ln w="38100">
            <a:solidFill>
              <a:schemeClr val="accent6">
                <a:lumMod val="75000"/>
              </a:schemeClr>
            </a:solidFill>
          </a:ln>
        </p:spPr>
        <p:txBody>
          <a:bodyPr wrap="none" rtlCol="0">
            <a:spAutoFit/>
          </a:bodyPr>
          <a:lstStyle/>
          <a:p>
            <a:r>
              <a:rPr lang="en-US" sz="3000" dirty="0" smtClean="0">
                <a:solidFill>
                  <a:schemeClr val="accent6"/>
                </a:solidFill>
              </a:rPr>
              <a:t>Flat Segmentation Doesn’t!</a:t>
            </a:r>
            <a:endParaRPr lang="en-US" sz="3000" dirty="0">
              <a:solidFill>
                <a:schemeClr val="accent6"/>
              </a:solidFill>
            </a:endParaRPr>
          </a:p>
        </p:txBody>
      </p:sp>
    </p:spTree>
    <p:extLst>
      <p:ext uri="{BB962C8B-B14F-4D97-AF65-F5344CB8AC3E}">
        <p14:creationId xmlns:p14="http://schemas.microsoft.com/office/powerpoint/2010/main" val="2023103154"/>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P spid="8" grpId="0"/>
      <p:bldP spid="10" grpId="0"/>
      <p:bldP spid="36" grpId="0"/>
      <p:bldP spid="41" grpId="0"/>
      <p:bldP spid="42" grpId="0"/>
      <p:bldP spid="43" grpId="0"/>
      <p:bldP spid="60" grpId="0"/>
      <p:bldP spid="61" grpId="0"/>
      <p:bldP spid="62" grpId="0"/>
      <p:bldP spid="63" grpId="0"/>
      <p:bldP spid="64" grpId="0"/>
      <p:bldP spid="65" grpId="0"/>
      <p:bldP spid="66" grpId="0"/>
      <p:bldP spid="70" grpId="0" animBg="1"/>
      <p:bldP spid="7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47384" y="523612"/>
            <a:ext cx="6829063"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sp>
        <p:nvSpPr>
          <p:cNvPr id="5" name="TextBox 4"/>
          <p:cNvSpPr txBox="1"/>
          <p:nvPr/>
        </p:nvSpPr>
        <p:spPr>
          <a:xfrm>
            <a:off x="1196235" y="3893686"/>
            <a:ext cx="750180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 </a:t>
            </a:r>
            <a:r>
              <a:rPr lang="en-US" sz="8000" dirty="0" err="1" smtClean="0">
                <a:solidFill>
                  <a:schemeClr val="accent5">
                    <a:lumMod val="75000"/>
                  </a:schemeClr>
                </a:solidFill>
              </a:rPr>
              <a:t>achiev</a:t>
            </a:r>
            <a:r>
              <a:rPr lang="en-US" sz="8000" dirty="0" smtClean="0">
                <a:solidFill>
                  <a:schemeClr val="accent5">
                    <a:lumMod val="75000"/>
                  </a:schemeClr>
                </a:solidFill>
              </a:rPr>
              <a:t> </a:t>
            </a:r>
            <a:r>
              <a:rPr lang="en-US" sz="8000" dirty="0" err="1" smtClean="0">
                <a:solidFill>
                  <a:schemeClr val="accent3">
                    <a:lumMod val="75000"/>
                  </a:schemeClr>
                </a:solidFill>
              </a:rPr>
              <a:t>abil</a:t>
            </a:r>
            <a:r>
              <a:rPr lang="en-US" sz="8000" dirty="0" smtClean="0">
                <a:solidFill>
                  <a:schemeClr val="accent3">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8" name="TextBox 7"/>
          <p:cNvSpPr txBox="1"/>
          <p:nvPr/>
        </p:nvSpPr>
        <p:spPr>
          <a:xfrm>
            <a:off x="3499013" y="5217125"/>
            <a:ext cx="1062407" cy="553998"/>
          </a:xfrm>
          <a:prstGeom prst="rect">
            <a:avLst/>
          </a:prstGeom>
          <a:noFill/>
        </p:spPr>
        <p:txBody>
          <a:bodyPr wrap="none" rtlCol="0">
            <a:spAutoFit/>
          </a:bodyPr>
          <a:lstStyle/>
          <a:p>
            <a:r>
              <a:rPr lang="en-US" sz="3000" dirty="0" smtClean="0"/>
              <a:t>STEM</a:t>
            </a:r>
            <a:endParaRPr lang="en-US" sz="3000" dirty="0"/>
          </a:p>
        </p:txBody>
      </p:sp>
      <p:sp>
        <p:nvSpPr>
          <p:cNvPr id="9" name="TextBox 8"/>
          <p:cNvSpPr txBox="1"/>
          <p:nvPr/>
        </p:nvSpPr>
        <p:spPr>
          <a:xfrm>
            <a:off x="1209209" y="5228149"/>
            <a:ext cx="1252266" cy="553998"/>
          </a:xfrm>
          <a:prstGeom prst="rect">
            <a:avLst/>
          </a:prstGeom>
          <a:noFill/>
        </p:spPr>
        <p:txBody>
          <a:bodyPr wrap="none" rtlCol="0">
            <a:spAutoFit/>
          </a:bodyPr>
          <a:lstStyle/>
          <a:p>
            <a:r>
              <a:rPr lang="en-US" sz="3000" dirty="0" smtClean="0"/>
              <a:t>PREFIX</a:t>
            </a:r>
            <a:endParaRPr lang="en-US" sz="3000" dirty="0"/>
          </a:p>
        </p:txBody>
      </p:sp>
      <p:sp>
        <p:nvSpPr>
          <p:cNvPr id="10" name="TextBox 9"/>
          <p:cNvSpPr txBox="1"/>
          <p:nvPr/>
        </p:nvSpPr>
        <p:spPr>
          <a:xfrm>
            <a:off x="5532103" y="5228149"/>
            <a:ext cx="1257075" cy="553998"/>
          </a:xfrm>
          <a:prstGeom prst="rect">
            <a:avLst/>
          </a:prstGeom>
          <a:noFill/>
        </p:spPr>
        <p:txBody>
          <a:bodyPr wrap="none" rtlCol="0">
            <a:spAutoFit/>
          </a:bodyPr>
          <a:lstStyle/>
          <a:p>
            <a:r>
              <a:rPr lang="en-US" sz="3000" dirty="0" smtClean="0"/>
              <a:t>SUFFIX</a:t>
            </a:r>
            <a:endParaRPr lang="en-US" sz="3000" dirty="0"/>
          </a:p>
        </p:txBody>
      </p:sp>
      <p:sp>
        <p:nvSpPr>
          <p:cNvPr id="11" name="TextBox 10"/>
          <p:cNvSpPr txBox="1"/>
          <p:nvPr/>
        </p:nvSpPr>
        <p:spPr>
          <a:xfrm>
            <a:off x="7068359" y="5244313"/>
            <a:ext cx="1257075" cy="553998"/>
          </a:xfrm>
          <a:prstGeom prst="rect">
            <a:avLst/>
          </a:prstGeom>
          <a:noFill/>
        </p:spPr>
        <p:txBody>
          <a:bodyPr wrap="none" rtlCol="0">
            <a:spAutoFit/>
          </a:bodyPr>
          <a:lstStyle/>
          <a:p>
            <a:r>
              <a:rPr lang="en-US" sz="3000" dirty="0" smtClean="0"/>
              <a:t>SUFFIX</a:t>
            </a:r>
            <a:endParaRPr lang="en-US" sz="3000" dirty="0"/>
          </a:p>
        </p:txBody>
      </p:sp>
      <p:cxnSp>
        <p:nvCxnSpPr>
          <p:cNvPr id="3" name="Straight Arrow Connector 2"/>
          <p:cNvCxnSpPr/>
          <p:nvPr/>
        </p:nvCxnSpPr>
        <p:spPr>
          <a:xfrm>
            <a:off x="4610406" y="1847051"/>
            <a:ext cx="0" cy="2046635"/>
          </a:xfrm>
          <a:prstGeom prst="straightConnector1">
            <a:avLst/>
          </a:prstGeom>
          <a:ln w="190500">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845586" y="2318656"/>
            <a:ext cx="2477601" cy="861774"/>
          </a:xfrm>
          <a:prstGeom prst="rect">
            <a:avLst/>
          </a:prstGeom>
          <a:noFill/>
        </p:spPr>
        <p:txBody>
          <a:bodyPr wrap="none" rtlCol="0">
            <a:spAutoFit/>
          </a:bodyPr>
          <a:lstStyle/>
          <a:p>
            <a:r>
              <a:rPr lang="en-US" sz="5000" dirty="0" smtClean="0"/>
              <a:t>Segment</a:t>
            </a:r>
            <a:endParaRPr lang="en-US" sz="5000" dirty="0"/>
          </a:p>
        </p:txBody>
      </p:sp>
    </p:spTree>
    <p:custDataLst>
      <p:tags r:id="rId1"/>
    </p:custDataLst>
    <p:extLst>
      <p:ext uri="{BB962C8B-B14F-4D97-AF65-F5344CB8AC3E}">
        <p14:creationId xmlns:p14="http://schemas.microsoft.com/office/powerpoint/2010/main" val="1726793538"/>
      </p:ext>
    </p:extLst>
  </p:cSld>
  <p:clrMapOvr>
    <a:masterClrMapping/>
  </p:clrMapOvr>
  <mc:AlternateContent xmlns:mc="http://schemas.openxmlformats.org/markup-compatibility/2006" xmlns:p14="http://schemas.microsoft.com/office/powerpoint/2010/main">
    <mc:Choice Requires="p14">
      <p:transition spd="slow" p14:dur="2000" advTm="13305"/>
    </mc:Choice>
    <mc:Fallback xmlns="">
      <p:transition spd="slow" advTm="133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0" grpId="0"/>
      <p:bldP spid="11" grpId="0"/>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880" y="315278"/>
            <a:ext cx="8229600" cy="1143000"/>
          </a:xfrm>
        </p:spPr>
        <p:txBody>
          <a:bodyPr>
            <a:normAutofit fontScale="90000"/>
          </a:bodyPr>
          <a:lstStyle/>
          <a:p>
            <a:r>
              <a:rPr lang="en-US" b="1" dirty="0" smtClean="0"/>
              <a:t>Reason 2: </a:t>
            </a:r>
            <a:r>
              <a:rPr lang="en-US" dirty="0" smtClean="0"/>
              <a:t>Model</a:t>
            </a:r>
            <a:r>
              <a:rPr lang="en-US" b="1" dirty="0" smtClean="0"/>
              <a:t> </a:t>
            </a:r>
            <a:r>
              <a:rPr lang="en-US" dirty="0" smtClean="0"/>
              <a:t>Order of Affixation</a:t>
            </a:r>
            <a:endParaRPr lang="en-US" dirty="0"/>
          </a:p>
        </p:txBody>
      </p:sp>
      <p:sp>
        <p:nvSpPr>
          <p:cNvPr id="4" name="TextBox 3"/>
          <p:cNvSpPr txBox="1"/>
          <p:nvPr/>
        </p:nvSpPr>
        <p:spPr>
          <a:xfrm>
            <a:off x="152820" y="2544225"/>
            <a:ext cx="1411820" cy="553998"/>
          </a:xfrm>
          <a:prstGeom prst="rect">
            <a:avLst/>
          </a:prstGeom>
          <a:noFill/>
        </p:spPr>
        <p:txBody>
          <a:bodyPr wrap="square" rtlCol="0">
            <a:spAutoFit/>
          </a:bodyPr>
          <a:lstStyle/>
          <a:p>
            <a:r>
              <a:rPr lang="en-US" sz="3000" dirty="0" smtClean="0">
                <a:solidFill>
                  <a:schemeClr val="accent5">
                    <a:lumMod val="75000"/>
                  </a:schemeClr>
                </a:solidFill>
              </a:rPr>
              <a:t>achieve</a:t>
            </a:r>
            <a:r>
              <a:rPr lang="en-US" sz="3000" dirty="0" smtClean="0">
                <a:solidFill>
                  <a:schemeClr val="accent3">
                    <a:lumMod val="75000"/>
                  </a:schemeClr>
                </a:solidFill>
              </a:rPr>
              <a:t> </a:t>
            </a:r>
            <a:endParaRPr lang="en-US" sz="3000" dirty="0">
              <a:solidFill>
                <a:schemeClr val="accent3">
                  <a:lumMod val="75000"/>
                </a:schemeClr>
              </a:solidFill>
            </a:endParaRPr>
          </a:p>
        </p:txBody>
      </p:sp>
      <p:sp>
        <p:nvSpPr>
          <p:cNvPr id="5" name="TextBox 4"/>
          <p:cNvSpPr txBox="1"/>
          <p:nvPr/>
        </p:nvSpPr>
        <p:spPr>
          <a:xfrm>
            <a:off x="3114250" y="2577220"/>
            <a:ext cx="2433110" cy="553998"/>
          </a:xfrm>
          <a:prstGeom prst="rect">
            <a:avLst/>
          </a:prstGeom>
          <a:noFill/>
        </p:spPr>
        <p:txBody>
          <a:bodyPr wrap="square" rtlCol="0">
            <a:spAutoFit/>
          </a:bodyPr>
          <a:lstStyle/>
          <a:p>
            <a:r>
              <a:rPr lang="en-US" sz="3000" smtClean="0">
                <a:solidFill>
                  <a:schemeClr val="accent2">
                    <a:lumMod val="75000"/>
                  </a:schemeClr>
                </a:solidFill>
              </a:rPr>
              <a:t>under</a:t>
            </a:r>
            <a:r>
              <a:rPr lang="en-US" sz="3000" smtClean="0">
                <a:solidFill>
                  <a:schemeClr val="accent5">
                    <a:lumMod val="75000"/>
                  </a:schemeClr>
                </a:solidFill>
              </a:rPr>
              <a:t>achieve</a:t>
            </a:r>
            <a:endParaRPr lang="en-US" sz="3000" dirty="0">
              <a:solidFill>
                <a:schemeClr val="accent3">
                  <a:lumMod val="75000"/>
                </a:schemeClr>
              </a:solidFill>
            </a:endParaRPr>
          </a:p>
        </p:txBody>
      </p:sp>
      <p:sp>
        <p:nvSpPr>
          <p:cNvPr id="6" name="TextBox 5"/>
          <p:cNvSpPr txBox="1"/>
          <p:nvPr/>
        </p:nvSpPr>
        <p:spPr>
          <a:xfrm>
            <a:off x="6141930" y="2577220"/>
            <a:ext cx="2834220" cy="553998"/>
          </a:xfrm>
          <a:prstGeom prst="rect">
            <a:avLst/>
          </a:prstGeom>
          <a:noFill/>
        </p:spPr>
        <p:txBody>
          <a:bodyPr wrap="square" rtlCol="0">
            <a:spAutoFit/>
          </a:bodyPr>
          <a:lstStyle/>
          <a:p>
            <a:r>
              <a:rPr lang="en-US" sz="3000" dirty="0" smtClean="0">
                <a:solidFill>
                  <a:schemeClr val="accent2">
                    <a:lumMod val="75000"/>
                  </a:schemeClr>
                </a:solidFill>
              </a:rPr>
              <a:t>under</a:t>
            </a:r>
            <a:r>
              <a:rPr lang="en-US" sz="3000" dirty="0" smtClean="0">
                <a:solidFill>
                  <a:schemeClr val="accent5">
                    <a:lumMod val="75000"/>
                  </a:schemeClr>
                </a:solidFill>
              </a:rPr>
              <a:t>achiev</a:t>
            </a:r>
            <a:r>
              <a:rPr lang="en-US" sz="3000" dirty="0" smtClean="0">
                <a:solidFill>
                  <a:schemeClr val="accent3">
                    <a:lumMod val="75000"/>
                  </a:schemeClr>
                </a:solidFill>
              </a:rPr>
              <a:t>er </a:t>
            </a:r>
            <a:endParaRPr lang="en-US" sz="3000" dirty="0">
              <a:solidFill>
                <a:schemeClr val="accent3">
                  <a:lumMod val="75000"/>
                </a:schemeClr>
              </a:solidFill>
            </a:endParaRPr>
          </a:p>
        </p:txBody>
      </p:sp>
      <p:sp>
        <p:nvSpPr>
          <p:cNvPr id="11" name="Curved Down Arrow 10"/>
          <p:cNvSpPr/>
          <p:nvPr/>
        </p:nvSpPr>
        <p:spPr>
          <a:xfrm>
            <a:off x="994611" y="2053389"/>
            <a:ext cx="3112168" cy="490836"/>
          </a:xfrm>
          <a:prstGeom prst="curvedDown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Curved Down Arrow 11"/>
          <p:cNvSpPr/>
          <p:nvPr/>
        </p:nvSpPr>
        <p:spPr>
          <a:xfrm>
            <a:off x="4446872" y="2053389"/>
            <a:ext cx="3112168" cy="490836"/>
          </a:xfrm>
          <a:prstGeom prst="curvedDown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3" name="TextBox 12"/>
          <p:cNvSpPr txBox="1"/>
          <p:nvPr/>
        </p:nvSpPr>
        <p:spPr>
          <a:xfrm>
            <a:off x="1525916" y="5534611"/>
            <a:ext cx="7352776" cy="1015663"/>
          </a:xfrm>
          <a:prstGeom prst="rect">
            <a:avLst/>
          </a:prstGeom>
          <a:noFill/>
        </p:spPr>
        <p:txBody>
          <a:bodyPr wrap="square" rtlCol="0">
            <a:spAutoFit/>
          </a:bodyPr>
          <a:lstStyle/>
          <a:p>
            <a:r>
              <a:rPr lang="en-US" sz="6000" dirty="0" smtClean="0">
                <a:solidFill>
                  <a:schemeClr val="accent2">
                    <a:lumMod val="75000"/>
                  </a:schemeClr>
                </a:solidFill>
              </a:rPr>
              <a:t>under</a:t>
            </a:r>
            <a:r>
              <a:rPr lang="en-US" sz="6000" dirty="0" smtClean="0">
                <a:solidFill>
                  <a:schemeClr val="accent5">
                    <a:lumMod val="75000"/>
                  </a:schemeClr>
                </a:solidFill>
              </a:rPr>
              <a:t>  achieve   </a:t>
            </a:r>
            <a:r>
              <a:rPr lang="en-US" sz="6000" dirty="0" err="1" smtClean="0">
                <a:solidFill>
                  <a:schemeClr val="accent3">
                    <a:lumMod val="75000"/>
                  </a:schemeClr>
                </a:solidFill>
              </a:rPr>
              <a:t>er</a:t>
            </a:r>
            <a:r>
              <a:rPr lang="en-US" sz="6000" dirty="0" smtClean="0">
                <a:solidFill>
                  <a:schemeClr val="accent3">
                    <a:lumMod val="75000"/>
                  </a:schemeClr>
                </a:solidFill>
              </a:rPr>
              <a:t> </a:t>
            </a:r>
            <a:endParaRPr lang="en-US" sz="6000" dirty="0">
              <a:solidFill>
                <a:schemeClr val="accent3">
                  <a:lumMod val="75000"/>
                </a:schemeClr>
              </a:solidFill>
            </a:endParaRPr>
          </a:p>
        </p:txBody>
      </p:sp>
      <p:cxnSp>
        <p:nvCxnSpPr>
          <p:cNvPr id="15" name="Straight Connector 14"/>
          <p:cNvCxnSpPr/>
          <p:nvPr/>
        </p:nvCxnSpPr>
        <p:spPr>
          <a:xfrm flipH="1" flipV="1">
            <a:off x="3675458" y="4094884"/>
            <a:ext cx="1017312" cy="1104681"/>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a:endCxn id="20" idx="0"/>
          </p:cNvCxnSpPr>
          <p:nvPr/>
        </p:nvCxnSpPr>
        <p:spPr>
          <a:xfrm>
            <a:off x="4616217" y="3183901"/>
            <a:ext cx="2203736" cy="2223623"/>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665578" y="5282664"/>
            <a:ext cx="1252266" cy="553998"/>
          </a:xfrm>
          <a:prstGeom prst="rect">
            <a:avLst/>
          </a:prstGeom>
          <a:noFill/>
        </p:spPr>
        <p:txBody>
          <a:bodyPr wrap="none" rtlCol="0">
            <a:spAutoFit/>
          </a:bodyPr>
          <a:lstStyle/>
          <a:p>
            <a:r>
              <a:rPr lang="en-US" sz="3000" dirty="0" smtClean="0">
                <a:solidFill>
                  <a:srgbClr val="7030A0"/>
                </a:solidFill>
              </a:rPr>
              <a:t>PREFIX</a:t>
            </a:r>
            <a:endParaRPr lang="en-US" sz="3000" dirty="0">
              <a:solidFill>
                <a:srgbClr val="7030A0"/>
              </a:solidFill>
            </a:endParaRPr>
          </a:p>
        </p:txBody>
      </p:sp>
      <p:sp>
        <p:nvSpPr>
          <p:cNvPr id="19" name="TextBox 18"/>
          <p:cNvSpPr txBox="1"/>
          <p:nvPr/>
        </p:nvSpPr>
        <p:spPr>
          <a:xfrm>
            <a:off x="4316274" y="5326652"/>
            <a:ext cx="1062407" cy="553998"/>
          </a:xfrm>
          <a:prstGeom prst="rect">
            <a:avLst/>
          </a:prstGeom>
          <a:noFill/>
        </p:spPr>
        <p:txBody>
          <a:bodyPr wrap="none" rtlCol="0">
            <a:spAutoFit/>
          </a:bodyPr>
          <a:lstStyle/>
          <a:p>
            <a:r>
              <a:rPr lang="en-US" sz="3000" smtClean="0">
                <a:solidFill>
                  <a:srgbClr val="7030A0"/>
                </a:solidFill>
              </a:rPr>
              <a:t>STEM</a:t>
            </a:r>
            <a:endParaRPr lang="en-US" sz="3000" dirty="0">
              <a:solidFill>
                <a:srgbClr val="7030A0"/>
              </a:solidFill>
            </a:endParaRPr>
          </a:p>
        </p:txBody>
      </p:sp>
      <p:sp>
        <p:nvSpPr>
          <p:cNvPr id="20" name="TextBox 19"/>
          <p:cNvSpPr txBox="1"/>
          <p:nvPr/>
        </p:nvSpPr>
        <p:spPr>
          <a:xfrm>
            <a:off x="6191415" y="5407524"/>
            <a:ext cx="1257075" cy="553998"/>
          </a:xfrm>
          <a:prstGeom prst="rect">
            <a:avLst/>
          </a:prstGeom>
          <a:noFill/>
        </p:spPr>
        <p:txBody>
          <a:bodyPr wrap="none" rtlCol="0">
            <a:spAutoFit/>
          </a:bodyPr>
          <a:lstStyle/>
          <a:p>
            <a:r>
              <a:rPr lang="en-US" sz="3000" dirty="0" smtClean="0">
                <a:solidFill>
                  <a:srgbClr val="7030A0"/>
                </a:solidFill>
              </a:rPr>
              <a:t>SUFFIX</a:t>
            </a:r>
            <a:endParaRPr lang="en-US" sz="3000" dirty="0">
              <a:solidFill>
                <a:srgbClr val="7030A0"/>
              </a:solidFill>
            </a:endParaRPr>
          </a:p>
        </p:txBody>
      </p:sp>
      <p:cxnSp>
        <p:nvCxnSpPr>
          <p:cNvPr id="21" name="Straight Connector 20"/>
          <p:cNvCxnSpPr>
            <a:endCxn id="18" idx="0"/>
          </p:cNvCxnSpPr>
          <p:nvPr/>
        </p:nvCxnSpPr>
        <p:spPr>
          <a:xfrm flipH="1">
            <a:off x="2291711" y="3227889"/>
            <a:ext cx="2324506" cy="2054775"/>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2291711" y="1185451"/>
            <a:ext cx="3940566" cy="707886"/>
          </a:xfrm>
          <a:prstGeom prst="rect">
            <a:avLst/>
          </a:prstGeom>
          <a:noFill/>
          <a:ln w="38100">
            <a:solidFill>
              <a:schemeClr val="accent6"/>
            </a:solidFill>
          </a:ln>
        </p:spPr>
        <p:txBody>
          <a:bodyPr wrap="none" rtlCol="0">
            <a:spAutoFit/>
          </a:bodyPr>
          <a:lstStyle/>
          <a:p>
            <a:r>
              <a:rPr lang="en-US" sz="4000" dirty="0" smtClean="0">
                <a:solidFill>
                  <a:schemeClr val="accent6"/>
                </a:solidFill>
              </a:rPr>
              <a:t>Path of Derivation</a:t>
            </a:r>
            <a:endParaRPr lang="en-US" sz="4000" dirty="0">
              <a:solidFill>
                <a:schemeClr val="accent6"/>
              </a:solidFill>
            </a:endParaRPr>
          </a:p>
        </p:txBody>
      </p:sp>
      <p:sp>
        <p:nvSpPr>
          <p:cNvPr id="46" name="TextBox 45"/>
          <p:cNvSpPr txBox="1"/>
          <p:nvPr/>
        </p:nvSpPr>
        <p:spPr>
          <a:xfrm rot="19077958">
            <a:off x="8540" y="4264092"/>
            <a:ext cx="3609386" cy="707886"/>
          </a:xfrm>
          <a:prstGeom prst="rect">
            <a:avLst/>
          </a:prstGeom>
          <a:noFill/>
          <a:ln w="38100">
            <a:solidFill>
              <a:schemeClr val="accent6">
                <a:lumMod val="75000"/>
              </a:schemeClr>
            </a:solidFill>
          </a:ln>
        </p:spPr>
        <p:txBody>
          <a:bodyPr wrap="none" rtlCol="0">
            <a:spAutoFit/>
          </a:bodyPr>
          <a:lstStyle/>
          <a:p>
            <a:r>
              <a:rPr lang="en-US" sz="4000" dirty="0" smtClean="0">
                <a:solidFill>
                  <a:schemeClr val="accent6"/>
                </a:solidFill>
              </a:rPr>
              <a:t>Encoded As Tree</a:t>
            </a:r>
            <a:endParaRPr lang="en-US" sz="4000" dirty="0">
              <a:solidFill>
                <a:schemeClr val="accent6"/>
              </a:solidFill>
            </a:endParaRPr>
          </a:p>
        </p:txBody>
      </p:sp>
    </p:spTree>
    <p:extLst>
      <p:ext uri="{BB962C8B-B14F-4D97-AF65-F5344CB8AC3E}">
        <p14:creationId xmlns:p14="http://schemas.microsoft.com/office/powerpoint/2010/main" val="287076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11" grpId="0" animBg="1"/>
      <p:bldP spid="12" grpId="0" animBg="1"/>
      <p:bldP spid="13" grpId="0"/>
      <p:bldP spid="18" grpId="0"/>
      <p:bldP spid="19" grpId="0"/>
      <p:bldP spid="20" grpId="0"/>
      <p:bldP spid="4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6500" smtClean="0"/>
              <a:t>New Resource</a:t>
            </a:r>
            <a:endParaRPr lang="en-US" sz="6500" dirty="0"/>
          </a:p>
        </p:txBody>
      </p:sp>
    </p:spTree>
    <p:extLst>
      <p:ext uri="{BB962C8B-B14F-4D97-AF65-F5344CB8AC3E}">
        <p14:creationId xmlns:p14="http://schemas.microsoft.com/office/powerpoint/2010/main" val="1099186525"/>
      </p:ext>
    </p:extLst>
  </p:cSld>
  <p:clrMapOvr>
    <a:masterClrMapping/>
  </p:clrMapOvr>
  <mc:AlternateContent xmlns:mc="http://schemas.openxmlformats.org/markup-compatibility/2006" xmlns:p14="http://schemas.microsoft.com/office/powerpoint/2010/main">
    <mc:Choice Requires="p14">
      <p:transition spd="slow" p14:dur="2000" advTm="5436"/>
    </mc:Choice>
    <mc:Fallback xmlns="">
      <p:transition spd="slow" advTm="5436"/>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Morphological Tree Bank</a:t>
            </a:r>
            <a:endParaRPr lang="en-US" dirty="0"/>
          </a:p>
        </p:txBody>
      </p:sp>
      <p:sp>
        <p:nvSpPr>
          <p:cNvPr id="3" name="Content Placeholder 2"/>
          <p:cNvSpPr>
            <a:spLocks noGrp="1"/>
          </p:cNvSpPr>
          <p:nvPr>
            <p:ph idx="1"/>
          </p:nvPr>
        </p:nvSpPr>
        <p:spPr/>
        <p:txBody>
          <a:bodyPr/>
          <a:lstStyle/>
          <a:p>
            <a:r>
              <a:rPr lang="en-US" dirty="0" smtClean="0"/>
              <a:t>English</a:t>
            </a:r>
          </a:p>
          <a:p>
            <a:r>
              <a:rPr lang="en-US" dirty="0" smtClean="0"/>
              <a:t>Size</a:t>
            </a:r>
          </a:p>
          <a:p>
            <a:endParaRPr lang="en-US" dirty="0"/>
          </a:p>
        </p:txBody>
      </p:sp>
    </p:spTree>
    <p:extLst>
      <p:ext uri="{BB962C8B-B14F-4D97-AF65-F5344CB8AC3E}">
        <p14:creationId xmlns:p14="http://schemas.microsoft.com/office/powerpoint/2010/main" val="172227359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6500" dirty="0" smtClean="0"/>
              <a:t>A Joint Model</a:t>
            </a:r>
            <a:endParaRPr lang="en-US" sz="6500" dirty="0"/>
          </a:p>
        </p:txBody>
      </p:sp>
    </p:spTree>
    <p:extLst>
      <p:ext uri="{BB962C8B-B14F-4D97-AF65-F5344CB8AC3E}">
        <p14:creationId xmlns:p14="http://schemas.microsoft.com/office/powerpoint/2010/main" val="1437139776"/>
      </p:ext>
    </p:extLst>
  </p:cSld>
  <p:clrMapOvr>
    <a:masterClrMapping/>
  </p:clrMapOvr>
  <mc:AlternateContent xmlns:mc="http://schemas.openxmlformats.org/markup-compatibility/2006" xmlns:p14="http://schemas.microsoft.com/office/powerpoint/2010/main">
    <mc:Choice Requires="p14">
      <p:transition spd="slow" p14:dur="2000" advTm="5436"/>
    </mc:Choice>
    <mc:Fallback xmlns="">
      <p:transition spd="slow" advTm="5436"/>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p:cNvGrpSpPr/>
          <p:nvPr/>
        </p:nvGrpSpPr>
        <p:grpSpPr>
          <a:xfrm>
            <a:off x="1126671" y="2008414"/>
            <a:ext cx="2736713" cy="1016135"/>
            <a:chOff x="1126671" y="2008414"/>
            <a:chExt cx="2736713" cy="1016135"/>
          </a:xfrm>
        </p:grpSpPr>
        <p:sp>
          <p:nvSpPr>
            <p:cNvPr id="10" name="Rectangle 9"/>
            <p:cNvSpPr/>
            <p:nvPr/>
          </p:nvSpPr>
          <p:spPr>
            <a:xfrm>
              <a:off x="1126671" y="2547495"/>
              <a:ext cx="2736713" cy="477054"/>
            </a:xfrm>
            <a:prstGeom prst="rect">
              <a:avLst/>
            </a:prstGeom>
          </p:spPr>
          <p:txBody>
            <a:bodyPr wrap="square">
              <a:spAutoFit/>
            </a:bodyPr>
            <a:lstStyle/>
            <a:p>
              <a:r>
                <a:rPr lang="en-US" sz="2500" dirty="0" smtClean="0">
                  <a:solidFill>
                    <a:schemeClr val="accent2">
                      <a:lumMod val="75000"/>
                    </a:schemeClr>
                  </a:solidFill>
                </a:rPr>
                <a:t>un </a:t>
              </a:r>
              <a:r>
                <a:rPr lang="en-US" sz="2500" dirty="0" smtClean="0">
                  <a:solidFill>
                    <a:schemeClr val="accent5">
                      <a:lumMod val="75000"/>
                    </a:schemeClr>
                  </a:solidFill>
                </a:rPr>
                <a:t>achieve </a:t>
              </a:r>
              <a:r>
                <a:rPr lang="en-US" sz="2500" dirty="0" smtClean="0">
                  <a:solidFill>
                    <a:schemeClr val="accent3">
                      <a:lumMod val="75000"/>
                    </a:schemeClr>
                  </a:solidFill>
                </a:rPr>
                <a:t>able </a:t>
              </a:r>
              <a:r>
                <a:rPr lang="en-US" sz="2500" dirty="0" err="1" smtClean="0">
                  <a:solidFill>
                    <a:schemeClr val="accent4">
                      <a:lumMod val="75000"/>
                    </a:schemeClr>
                  </a:solidFill>
                </a:rPr>
                <a:t>ity</a:t>
              </a:r>
              <a:r>
                <a:rPr lang="en-US" sz="2500" dirty="0" smtClean="0">
                  <a:solidFill>
                    <a:schemeClr val="accent4">
                      <a:lumMod val="75000"/>
                    </a:schemeClr>
                  </a:solidFill>
                </a:rPr>
                <a:t> </a:t>
              </a:r>
              <a:endParaRPr lang="en-US" sz="2500" dirty="0">
                <a:solidFill>
                  <a:schemeClr val="accent4">
                    <a:lumMod val="75000"/>
                  </a:schemeClr>
                </a:solidFill>
              </a:endParaRPr>
            </a:p>
          </p:txBody>
        </p:sp>
        <p:cxnSp>
          <p:nvCxnSpPr>
            <p:cNvPr id="11" name="Straight Connector 10"/>
            <p:cNvCxnSpPr/>
            <p:nvPr/>
          </p:nvCxnSpPr>
          <p:spPr>
            <a:xfrm flipH="1">
              <a:off x="2220686" y="2008414"/>
              <a:ext cx="734787" cy="672880"/>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4" name="Group 33"/>
          <p:cNvGrpSpPr/>
          <p:nvPr/>
        </p:nvGrpSpPr>
        <p:grpSpPr>
          <a:xfrm>
            <a:off x="3863383" y="1924133"/>
            <a:ext cx="2439446" cy="1100178"/>
            <a:chOff x="3863383" y="1924133"/>
            <a:chExt cx="2439446" cy="1100178"/>
          </a:xfrm>
        </p:grpSpPr>
        <p:sp>
          <p:nvSpPr>
            <p:cNvPr id="20" name="TextBox 19"/>
            <p:cNvSpPr txBox="1"/>
            <p:nvPr/>
          </p:nvSpPr>
          <p:spPr>
            <a:xfrm>
              <a:off x="3863383" y="2547257"/>
              <a:ext cx="2439446" cy="477054"/>
            </a:xfrm>
            <a:prstGeom prst="rect">
              <a:avLst/>
            </a:prstGeom>
            <a:noFill/>
          </p:spPr>
          <p:txBody>
            <a:bodyPr wrap="square" rtlCol="0">
              <a:spAutoFit/>
            </a:bodyPr>
            <a:lstStyle/>
            <a:p>
              <a:r>
                <a:rPr lang="en-US" sz="2500" dirty="0" err="1" smtClean="0">
                  <a:solidFill>
                    <a:schemeClr val="accent6">
                      <a:lumMod val="75000"/>
                    </a:schemeClr>
                  </a:solidFill>
                </a:rPr>
                <a:t>unachieveableity</a:t>
              </a:r>
              <a:r>
                <a:rPr lang="en-US" sz="2500" dirty="0" smtClean="0">
                  <a:solidFill>
                    <a:schemeClr val="accent6">
                      <a:lumMod val="75000"/>
                    </a:schemeClr>
                  </a:solidFill>
                </a:rPr>
                <a:t> </a:t>
              </a:r>
              <a:endParaRPr lang="en-US" sz="2500" dirty="0">
                <a:solidFill>
                  <a:schemeClr val="accent6">
                    <a:lumMod val="75000"/>
                  </a:schemeClr>
                </a:solidFill>
              </a:endParaRPr>
            </a:p>
          </p:txBody>
        </p:sp>
        <p:cxnSp>
          <p:nvCxnSpPr>
            <p:cNvPr id="26" name="Straight Connector 25"/>
            <p:cNvCxnSpPr/>
            <p:nvPr/>
          </p:nvCxnSpPr>
          <p:spPr>
            <a:xfrm>
              <a:off x="4651128" y="1924133"/>
              <a:ext cx="306271" cy="725646"/>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sp>
        <p:nvSpPr>
          <p:cNvPr id="30" name="TextBox 29"/>
          <p:cNvSpPr txBox="1"/>
          <p:nvPr/>
        </p:nvSpPr>
        <p:spPr>
          <a:xfrm>
            <a:off x="6955972" y="4604656"/>
            <a:ext cx="184731" cy="369332"/>
          </a:xfrm>
          <a:prstGeom prst="rect">
            <a:avLst/>
          </a:prstGeom>
          <a:noFill/>
        </p:spPr>
        <p:txBody>
          <a:bodyPr wrap="none" rtlCol="0">
            <a:spAutoFit/>
          </a:bodyPr>
          <a:lstStyle/>
          <a:p>
            <a:endParaRPr lang="en-US" dirty="0"/>
          </a:p>
        </p:txBody>
      </p:sp>
      <p:grpSp>
        <p:nvGrpSpPr>
          <p:cNvPr id="38" name="Group 37"/>
          <p:cNvGrpSpPr/>
          <p:nvPr/>
        </p:nvGrpSpPr>
        <p:grpSpPr>
          <a:xfrm>
            <a:off x="1335602" y="1813755"/>
            <a:ext cx="7282542" cy="4151918"/>
            <a:chOff x="5101722" y="-2951297"/>
            <a:chExt cx="7282542" cy="4151918"/>
          </a:xfrm>
        </p:grpSpPr>
        <p:sp>
          <p:nvSpPr>
            <p:cNvPr id="35" name="TextBox 34"/>
            <p:cNvSpPr txBox="1"/>
            <p:nvPr/>
          </p:nvSpPr>
          <p:spPr>
            <a:xfrm>
              <a:off x="5101722" y="-122818"/>
              <a:ext cx="7282542"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cxnSp>
          <p:nvCxnSpPr>
            <p:cNvPr id="36" name="Straight Connector 35"/>
            <p:cNvCxnSpPr/>
            <p:nvPr/>
          </p:nvCxnSpPr>
          <p:spPr>
            <a:xfrm flipH="1">
              <a:off x="9240122" y="-2951297"/>
              <a:ext cx="1251465" cy="1414336"/>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9" name="Group 38"/>
          <p:cNvGrpSpPr/>
          <p:nvPr/>
        </p:nvGrpSpPr>
        <p:grpSpPr>
          <a:xfrm>
            <a:off x="6284819" y="1924553"/>
            <a:ext cx="2439446" cy="1100178"/>
            <a:chOff x="3863383" y="1924133"/>
            <a:chExt cx="2439446" cy="1100178"/>
          </a:xfrm>
        </p:grpSpPr>
        <p:sp>
          <p:nvSpPr>
            <p:cNvPr id="40" name="TextBox 39"/>
            <p:cNvSpPr txBox="1"/>
            <p:nvPr/>
          </p:nvSpPr>
          <p:spPr>
            <a:xfrm>
              <a:off x="3863383" y="2547257"/>
              <a:ext cx="2439446" cy="477054"/>
            </a:xfrm>
            <a:prstGeom prst="rect">
              <a:avLst/>
            </a:prstGeom>
            <a:noFill/>
          </p:spPr>
          <p:txBody>
            <a:bodyPr wrap="square" rtlCol="0">
              <a:spAutoFit/>
            </a:bodyPr>
            <a:lstStyle/>
            <a:p>
              <a:r>
                <a:rPr lang="en-US" sz="2500" dirty="0" err="1" smtClean="0">
                  <a:solidFill>
                    <a:srgbClr val="002060"/>
                  </a:solidFill>
                </a:rPr>
                <a:t>unachievability</a:t>
              </a:r>
              <a:r>
                <a:rPr lang="en-US" sz="2500" dirty="0" smtClean="0">
                  <a:solidFill>
                    <a:srgbClr val="002060"/>
                  </a:solidFill>
                </a:rPr>
                <a:t> </a:t>
              </a:r>
              <a:endParaRPr lang="en-US" sz="2500" dirty="0">
                <a:solidFill>
                  <a:srgbClr val="002060"/>
                </a:solidFill>
              </a:endParaRPr>
            </a:p>
          </p:txBody>
        </p:sp>
        <p:cxnSp>
          <p:nvCxnSpPr>
            <p:cNvPr id="41" name="Straight Connector 40"/>
            <p:cNvCxnSpPr/>
            <p:nvPr/>
          </p:nvCxnSpPr>
          <p:spPr>
            <a:xfrm>
              <a:off x="4651128" y="1924133"/>
              <a:ext cx="306271" cy="725646"/>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128" name="Group 127"/>
          <p:cNvGrpSpPr/>
          <p:nvPr/>
        </p:nvGrpSpPr>
        <p:grpSpPr>
          <a:xfrm>
            <a:off x="625358" y="1795852"/>
            <a:ext cx="7637664" cy="4811539"/>
            <a:chOff x="-3412071" y="4187695"/>
            <a:chExt cx="7637664" cy="4811539"/>
          </a:xfrm>
        </p:grpSpPr>
        <p:sp>
          <p:nvSpPr>
            <p:cNvPr id="15" name="TextBox 14"/>
            <p:cNvSpPr txBox="1"/>
            <p:nvPr/>
          </p:nvSpPr>
          <p:spPr>
            <a:xfrm>
              <a:off x="-3412071" y="7098365"/>
              <a:ext cx="7282542" cy="1323439"/>
            </a:xfrm>
            <a:prstGeom prst="rect">
              <a:avLst/>
            </a:prstGeom>
            <a:noFill/>
          </p:spPr>
          <p:txBody>
            <a:bodyPr wrap="square" rtlCol="0">
              <a:spAutoFit/>
            </a:bodyPr>
            <a:lstStyle/>
            <a:p>
              <a:r>
                <a:rPr lang="en-US" sz="8000" dirty="0" err="1" smtClean="0">
                  <a:solidFill>
                    <a:schemeClr val="accent6">
                      <a:lumMod val="75000"/>
                    </a:schemeClr>
                  </a:solidFill>
                </a:rPr>
                <a:t>unachieveableity</a:t>
              </a:r>
              <a:r>
                <a:rPr lang="en-US" sz="8000" dirty="0" smtClean="0">
                  <a:solidFill>
                    <a:schemeClr val="accent6">
                      <a:lumMod val="75000"/>
                    </a:schemeClr>
                  </a:solidFill>
                </a:rPr>
                <a:t> </a:t>
              </a:r>
              <a:endParaRPr lang="en-US" sz="8000" dirty="0">
                <a:solidFill>
                  <a:schemeClr val="accent6">
                    <a:lumMod val="75000"/>
                  </a:schemeClr>
                </a:solidFill>
              </a:endParaRPr>
            </a:p>
          </p:txBody>
        </p:sp>
        <p:cxnSp>
          <p:nvCxnSpPr>
            <p:cNvPr id="16" name="Straight Connector 15"/>
            <p:cNvCxnSpPr/>
            <p:nvPr/>
          </p:nvCxnSpPr>
          <p:spPr>
            <a:xfrm flipH="1">
              <a:off x="411920" y="4187695"/>
              <a:ext cx="31508" cy="1370440"/>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3170296" y="8291348"/>
              <a:ext cx="7395889" cy="707886"/>
            </a:xfrm>
            <a:prstGeom prst="rect">
              <a:avLst/>
            </a:prstGeom>
            <a:noFill/>
          </p:spPr>
          <p:txBody>
            <a:bodyPr wrap="square" rtlCol="0">
              <a:spAutoFit/>
            </a:bodyPr>
            <a:lstStyle/>
            <a:p>
              <a:pPr algn="ctr"/>
              <a:r>
                <a:rPr lang="en-US" sz="4000" dirty="0" smtClean="0"/>
                <a:t>Underlying Form</a:t>
              </a:r>
              <a:endParaRPr lang="en-US" sz="4000" dirty="0"/>
            </a:p>
          </p:txBody>
        </p:sp>
      </p:grpSp>
      <p:sp>
        <p:nvSpPr>
          <p:cNvPr id="45" name="TextBox 44"/>
          <p:cNvSpPr txBox="1"/>
          <p:nvPr/>
        </p:nvSpPr>
        <p:spPr>
          <a:xfrm>
            <a:off x="708486" y="5918772"/>
            <a:ext cx="7395889" cy="707886"/>
          </a:xfrm>
          <a:prstGeom prst="rect">
            <a:avLst/>
          </a:prstGeom>
          <a:noFill/>
        </p:spPr>
        <p:txBody>
          <a:bodyPr wrap="square" rtlCol="0">
            <a:spAutoFit/>
          </a:bodyPr>
          <a:lstStyle/>
          <a:p>
            <a:pPr algn="ctr"/>
            <a:r>
              <a:rPr lang="en-US" sz="4000" dirty="0" smtClean="0"/>
              <a:t>Word (Surface Form)</a:t>
            </a:r>
            <a:endParaRPr lang="en-US" sz="4000" dirty="0"/>
          </a:p>
        </p:txBody>
      </p:sp>
      <p:grpSp>
        <p:nvGrpSpPr>
          <p:cNvPr id="127" name="Group 126"/>
          <p:cNvGrpSpPr/>
          <p:nvPr/>
        </p:nvGrpSpPr>
        <p:grpSpPr>
          <a:xfrm>
            <a:off x="28465" y="1924133"/>
            <a:ext cx="9566807" cy="4644377"/>
            <a:chOff x="-12725" y="1881170"/>
            <a:chExt cx="9566807" cy="4644377"/>
          </a:xfrm>
        </p:grpSpPr>
        <p:grpSp>
          <p:nvGrpSpPr>
            <p:cNvPr id="32" name="Group 31"/>
            <p:cNvGrpSpPr/>
            <p:nvPr/>
          </p:nvGrpSpPr>
          <p:grpSpPr>
            <a:xfrm>
              <a:off x="687667" y="1881170"/>
              <a:ext cx="8866415" cy="4078644"/>
              <a:chOff x="210894" y="1587693"/>
              <a:chExt cx="8866415" cy="4078644"/>
            </a:xfrm>
          </p:grpSpPr>
          <p:sp>
            <p:nvSpPr>
              <p:cNvPr id="4" name="Rectangle 3"/>
              <p:cNvSpPr/>
              <p:nvPr/>
            </p:nvSpPr>
            <p:spPr>
              <a:xfrm>
                <a:off x="210894" y="4496786"/>
                <a:ext cx="8866415" cy="1169551"/>
              </a:xfrm>
              <a:prstGeom prst="rect">
                <a:avLst/>
              </a:prstGeom>
            </p:spPr>
            <p:txBody>
              <a:bodyPr wrap="square">
                <a:spAutoFit/>
              </a:bodyPr>
              <a:lstStyle/>
              <a:p>
                <a:r>
                  <a:rPr lang="en-US" sz="7000" dirty="0" smtClean="0">
                    <a:solidFill>
                      <a:schemeClr val="accent2">
                        <a:lumMod val="75000"/>
                      </a:schemeClr>
                    </a:solidFill>
                  </a:rPr>
                  <a:t>un </a:t>
                </a:r>
                <a:r>
                  <a:rPr lang="en-US" sz="7000" dirty="0" smtClean="0">
                    <a:solidFill>
                      <a:schemeClr val="accent5">
                        <a:lumMod val="75000"/>
                      </a:schemeClr>
                    </a:solidFill>
                  </a:rPr>
                  <a:t>achieve </a:t>
                </a:r>
                <a:r>
                  <a:rPr lang="en-US" sz="7000" dirty="0" smtClean="0">
                    <a:solidFill>
                      <a:schemeClr val="accent3">
                        <a:lumMod val="75000"/>
                      </a:schemeClr>
                    </a:solidFill>
                  </a:rPr>
                  <a:t>able </a:t>
                </a:r>
                <a:r>
                  <a:rPr lang="en-US" sz="7000" dirty="0" err="1" smtClean="0">
                    <a:solidFill>
                      <a:schemeClr val="accent4">
                        <a:lumMod val="75000"/>
                      </a:schemeClr>
                    </a:solidFill>
                  </a:rPr>
                  <a:t>ity</a:t>
                </a:r>
                <a:r>
                  <a:rPr lang="en-US" sz="7000" dirty="0" smtClean="0">
                    <a:solidFill>
                      <a:schemeClr val="accent4">
                        <a:lumMod val="75000"/>
                      </a:schemeClr>
                    </a:solidFill>
                  </a:rPr>
                  <a:t> </a:t>
                </a:r>
                <a:endParaRPr lang="en-US" sz="7000" dirty="0">
                  <a:solidFill>
                    <a:schemeClr val="accent4">
                      <a:lumMod val="75000"/>
                    </a:schemeClr>
                  </a:solidFill>
                </a:endParaRPr>
              </a:p>
            </p:txBody>
          </p:sp>
          <p:cxnSp>
            <p:nvCxnSpPr>
              <p:cNvPr id="6" name="Straight Connector 5"/>
              <p:cNvCxnSpPr/>
              <p:nvPr/>
            </p:nvCxnSpPr>
            <p:spPr>
              <a:xfrm>
                <a:off x="2569269" y="1587693"/>
                <a:ext cx="872933" cy="1304779"/>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sp>
          <p:nvSpPr>
            <p:cNvPr id="43" name="TextBox 42"/>
            <p:cNvSpPr txBox="1"/>
            <p:nvPr/>
          </p:nvSpPr>
          <p:spPr>
            <a:xfrm>
              <a:off x="-12725" y="5817661"/>
              <a:ext cx="9131487" cy="707886"/>
            </a:xfrm>
            <a:prstGeom prst="rect">
              <a:avLst/>
            </a:prstGeom>
            <a:noFill/>
          </p:spPr>
          <p:txBody>
            <a:bodyPr wrap="square" rtlCol="0">
              <a:spAutoFit/>
            </a:bodyPr>
            <a:lstStyle/>
            <a:p>
              <a:pPr algn="ctr"/>
              <a:r>
                <a:rPr lang="en-US" sz="4000" dirty="0" smtClean="0"/>
                <a:t>Canonical Segmentation Parse Tree</a:t>
              </a:r>
              <a:endParaRPr lang="en-US" sz="4000" dirty="0"/>
            </a:p>
          </p:txBody>
        </p:sp>
        <p:cxnSp>
          <p:nvCxnSpPr>
            <p:cNvPr id="42" name="Straight Connector 41"/>
            <p:cNvCxnSpPr/>
            <p:nvPr/>
          </p:nvCxnSpPr>
          <p:spPr>
            <a:xfrm flipV="1">
              <a:off x="3481232" y="3650536"/>
              <a:ext cx="1916872" cy="1361587"/>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flipH="1" flipV="1">
              <a:off x="4553019" y="4245894"/>
              <a:ext cx="714867" cy="780795"/>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flipV="1">
              <a:off x="1611534" y="3109867"/>
              <a:ext cx="3231771" cy="2019448"/>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4825808" y="3109866"/>
              <a:ext cx="1887195" cy="1926133"/>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40" name="Picture 139"/>
          <p:cNvPicPr>
            <a:picLocks noChangeAspect="1"/>
          </p:cNvPicPr>
          <p:nvPr/>
        </p:nvPicPr>
        <p:blipFill>
          <a:blip r:embed="rId4"/>
          <a:stretch>
            <a:fillRect/>
          </a:stretch>
        </p:blipFill>
        <p:spPr>
          <a:xfrm>
            <a:off x="625358" y="176725"/>
            <a:ext cx="7924800" cy="1943100"/>
          </a:xfrm>
          <a:prstGeom prst="rect">
            <a:avLst/>
          </a:prstGeom>
        </p:spPr>
      </p:pic>
      <p:pic>
        <p:nvPicPr>
          <p:cNvPr id="141" name="Picture 140"/>
          <p:cNvPicPr>
            <a:picLocks noChangeAspect="1"/>
          </p:cNvPicPr>
          <p:nvPr/>
        </p:nvPicPr>
        <p:blipFill>
          <a:blip r:embed="rId5"/>
          <a:stretch>
            <a:fillRect/>
          </a:stretch>
        </p:blipFill>
        <p:spPr>
          <a:xfrm>
            <a:off x="2468526" y="444944"/>
            <a:ext cx="584200" cy="1244600"/>
          </a:xfrm>
          <a:prstGeom prst="rect">
            <a:avLst/>
          </a:prstGeom>
        </p:spPr>
      </p:pic>
      <p:pic>
        <p:nvPicPr>
          <p:cNvPr id="142" name="Picture 141"/>
          <p:cNvPicPr>
            <a:picLocks noChangeAspect="1"/>
          </p:cNvPicPr>
          <p:nvPr/>
        </p:nvPicPr>
        <p:blipFill>
          <a:blip r:embed="rId6"/>
          <a:stretch>
            <a:fillRect/>
          </a:stretch>
        </p:blipFill>
        <p:spPr>
          <a:xfrm>
            <a:off x="2519067" y="423316"/>
            <a:ext cx="584200" cy="1244600"/>
          </a:xfrm>
          <a:prstGeom prst="rect">
            <a:avLst/>
          </a:prstGeom>
        </p:spPr>
      </p:pic>
      <p:pic>
        <p:nvPicPr>
          <p:cNvPr id="143" name="Picture 142"/>
          <p:cNvPicPr>
            <a:picLocks noChangeAspect="1"/>
          </p:cNvPicPr>
          <p:nvPr/>
        </p:nvPicPr>
        <p:blipFill>
          <a:blip r:embed="rId7"/>
          <a:stretch>
            <a:fillRect/>
          </a:stretch>
        </p:blipFill>
        <p:spPr>
          <a:xfrm>
            <a:off x="2570826" y="441868"/>
            <a:ext cx="584200" cy="1244600"/>
          </a:xfrm>
          <a:prstGeom prst="rect">
            <a:avLst/>
          </a:prstGeom>
        </p:spPr>
      </p:pic>
    </p:spTree>
    <p:custDataLst>
      <p:tags r:id="rId1"/>
    </p:custDataLst>
    <p:extLst>
      <p:ext uri="{BB962C8B-B14F-4D97-AF65-F5344CB8AC3E}">
        <p14:creationId xmlns:p14="http://schemas.microsoft.com/office/powerpoint/2010/main" val="1298095624"/>
      </p:ext>
    </p:extLst>
  </p:cSld>
  <p:clrMapOvr>
    <a:masterClrMapping/>
  </p:clrMapOvr>
  <mc:AlternateContent xmlns:mc="http://schemas.openxmlformats.org/markup-compatibility/2006" xmlns:p14="http://schemas.microsoft.com/office/powerpoint/2010/main">
    <mc:Choice Requires="p14">
      <p:transition spd="slow" p14:dur="2000" advTm="21456"/>
    </mc:Choice>
    <mc:Fallback xmlns="">
      <p:transition spd="slow" advTm="2145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45"/>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38"/>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128"/>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127"/>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5"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655474" y="1982347"/>
            <a:ext cx="7269491" cy="707886"/>
          </a:xfrm>
          <a:prstGeom prst="rect">
            <a:avLst/>
          </a:prstGeom>
        </p:spPr>
        <p:txBody>
          <a:bodyPr wrap="none">
            <a:spAutoFit/>
          </a:bodyPr>
          <a:lstStyle/>
          <a:p>
            <a:r>
              <a:rPr lang="en-US" sz="4000" dirty="0" smtClean="0"/>
              <a:t>(s=</a:t>
            </a:r>
            <a:r>
              <a:rPr lang="en-US" sz="3000" dirty="0" smtClean="0">
                <a:solidFill>
                  <a:schemeClr val="accent2">
                    <a:lumMod val="75000"/>
                  </a:schemeClr>
                </a:solidFill>
              </a:rPr>
              <a:t>un </a:t>
            </a:r>
            <a:r>
              <a:rPr lang="en-US" sz="3000" dirty="0">
                <a:solidFill>
                  <a:schemeClr val="accent5">
                    <a:lumMod val="75000"/>
                  </a:schemeClr>
                </a:solidFill>
              </a:rPr>
              <a:t>achieve </a:t>
            </a:r>
            <a:r>
              <a:rPr lang="en-US" sz="3000" dirty="0">
                <a:solidFill>
                  <a:schemeClr val="accent3">
                    <a:lumMod val="75000"/>
                  </a:schemeClr>
                </a:solidFill>
              </a:rPr>
              <a:t>able </a:t>
            </a:r>
            <a:r>
              <a:rPr lang="en-US" sz="3000" dirty="0" err="1" smtClean="0">
                <a:solidFill>
                  <a:schemeClr val="accent4">
                    <a:lumMod val="75000"/>
                  </a:schemeClr>
                </a:solidFill>
              </a:rPr>
              <a:t>ity</a:t>
            </a:r>
            <a:r>
              <a:rPr lang="en-US" sz="3000" dirty="0" smtClean="0"/>
              <a:t>,</a:t>
            </a:r>
            <a:r>
              <a:rPr lang="en-US" sz="3000" dirty="0" smtClean="0">
                <a:solidFill>
                  <a:schemeClr val="accent4">
                    <a:lumMod val="75000"/>
                  </a:schemeClr>
                </a:solidFill>
              </a:rPr>
              <a:t> </a:t>
            </a:r>
            <a:r>
              <a:rPr lang="en-US" sz="4000" dirty="0" smtClean="0"/>
              <a:t>u=</a:t>
            </a:r>
            <a:r>
              <a:rPr lang="en-US" sz="3000" dirty="0" err="1" smtClean="0">
                <a:solidFill>
                  <a:schemeClr val="accent6">
                    <a:lumMod val="75000"/>
                  </a:schemeClr>
                </a:solidFill>
              </a:rPr>
              <a:t>unachieveableity</a:t>
            </a:r>
            <a:r>
              <a:rPr lang="en-US" sz="4000" dirty="0" smtClean="0"/>
              <a:t>)</a:t>
            </a:r>
            <a:r>
              <a:rPr lang="en-US" sz="3000" dirty="0" smtClean="0">
                <a:solidFill>
                  <a:schemeClr val="accent4">
                    <a:lumMod val="75000"/>
                  </a:schemeClr>
                </a:solidFill>
              </a:rPr>
              <a:t> </a:t>
            </a:r>
            <a:endParaRPr lang="en-US" sz="3000" dirty="0">
              <a:solidFill>
                <a:schemeClr val="accent4">
                  <a:lumMod val="75000"/>
                </a:schemeClr>
              </a:solidFill>
            </a:endParaRPr>
          </a:p>
        </p:txBody>
      </p:sp>
      <p:sp>
        <p:nvSpPr>
          <p:cNvPr id="9" name="TextBox 8"/>
          <p:cNvSpPr txBox="1"/>
          <p:nvPr/>
        </p:nvSpPr>
        <p:spPr>
          <a:xfrm>
            <a:off x="4166851" y="956224"/>
            <a:ext cx="5000734" cy="1015663"/>
          </a:xfrm>
          <a:prstGeom prst="rect">
            <a:avLst/>
          </a:prstGeom>
          <a:noFill/>
        </p:spPr>
        <p:txBody>
          <a:bodyPr wrap="square" rtlCol="0">
            <a:spAutoFit/>
          </a:bodyPr>
          <a:lstStyle/>
          <a:p>
            <a:r>
              <a:rPr lang="en-US" sz="3000" i="1" dirty="0" smtClean="0"/>
              <a:t>How good is the tree- underlying form pair?</a:t>
            </a:r>
            <a:endParaRPr lang="en-US" sz="3000" i="1" dirty="0"/>
          </a:p>
        </p:txBody>
      </p:sp>
      <p:sp>
        <p:nvSpPr>
          <p:cNvPr id="10" name="Rectangle 9"/>
          <p:cNvSpPr/>
          <p:nvPr/>
        </p:nvSpPr>
        <p:spPr>
          <a:xfrm>
            <a:off x="1148873" y="5072107"/>
            <a:ext cx="6881243" cy="707886"/>
          </a:xfrm>
          <a:prstGeom prst="rect">
            <a:avLst/>
          </a:prstGeom>
        </p:spPr>
        <p:txBody>
          <a:bodyPr wrap="none">
            <a:spAutoFit/>
          </a:bodyPr>
          <a:lstStyle/>
          <a:p>
            <a:r>
              <a:rPr lang="en-US" sz="4000" dirty="0" smtClean="0"/>
              <a:t>(u=</a:t>
            </a:r>
            <a:r>
              <a:rPr lang="en-US" sz="3000" dirty="0" err="1" smtClean="0">
                <a:solidFill>
                  <a:schemeClr val="accent6">
                    <a:lumMod val="75000"/>
                  </a:schemeClr>
                </a:solidFill>
              </a:rPr>
              <a:t>unachieveableity</a:t>
            </a:r>
            <a:r>
              <a:rPr lang="en-US" sz="3000" dirty="0" smtClean="0">
                <a:solidFill>
                  <a:schemeClr val="accent6">
                    <a:lumMod val="75000"/>
                  </a:schemeClr>
                </a:solidFill>
              </a:rPr>
              <a:t>, </a:t>
            </a:r>
            <a:r>
              <a:rPr lang="en-US" sz="4000" dirty="0" smtClean="0"/>
              <a:t>w=</a:t>
            </a:r>
            <a:r>
              <a:rPr lang="en-US" sz="3000" dirty="0" err="1" smtClean="0">
                <a:solidFill>
                  <a:srgbClr val="002060"/>
                </a:solidFill>
              </a:rPr>
              <a:t>unachievability</a:t>
            </a:r>
            <a:r>
              <a:rPr lang="en-US" sz="4000" dirty="0" smtClean="0"/>
              <a:t>)</a:t>
            </a:r>
            <a:r>
              <a:rPr lang="en-US" sz="3000" dirty="0" smtClean="0">
                <a:solidFill>
                  <a:schemeClr val="accent4">
                    <a:lumMod val="75000"/>
                  </a:schemeClr>
                </a:solidFill>
              </a:rPr>
              <a:t> </a:t>
            </a:r>
            <a:endParaRPr lang="en-US" sz="3000" dirty="0">
              <a:solidFill>
                <a:schemeClr val="accent4">
                  <a:lumMod val="75000"/>
                </a:schemeClr>
              </a:solidFill>
            </a:endParaRPr>
          </a:p>
        </p:txBody>
      </p:sp>
      <p:sp>
        <p:nvSpPr>
          <p:cNvPr id="12" name="TextBox 11"/>
          <p:cNvSpPr txBox="1"/>
          <p:nvPr/>
        </p:nvSpPr>
        <p:spPr>
          <a:xfrm>
            <a:off x="4257566" y="4122544"/>
            <a:ext cx="4685049" cy="1015663"/>
          </a:xfrm>
          <a:prstGeom prst="rect">
            <a:avLst/>
          </a:prstGeom>
          <a:noFill/>
        </p:spPr>
        <p:txBody>
          <a:bodyPr wrap="square" rtlCol="0">
            <a:spAutoFit/>
          </a:bodyPr>
          <a:lstStyle/>
          <a:p>
            <a:r>
              <a:rPr lang="en-US" sz="3000" i="1" dirty="0" smtClean="0"/>
              <a:t>How good is the underlying form-word pair?</a:t>
            </a:r>
            <a:endParaRPr lang="en-US" sz="3000" i="1" dirty="0"/>
          </a:p>
        </p:txBody>
      </p:sp>
      <p:pic>
        <p:nvPicPr>
          <p:cNvPr id="21" name="Picture 20"/>
          <p:cNvPicPr>
            <a:picLocks noChangeAspect="1"/>
          </p:cNvPicPr>
          <p:nvPr/>
        </p:nvPicPr>
        <p:blipFill>
          <a:blip r:embed="rId4"/>
          <a:stretch>
            <a:fillRect/>
          </a:stretch>
        </p:blipFill>
        <p:spPr>
          <a:xfrm>
            <a:off x="94686" y="2997541"/>
            <a:ext cx="8945901" cy="629036"/>
          </a:xfrm>
          <a:prstGeom prst="rect">
            <a:avLst/>
          </a:prstGeom>
        </p:spPr>
      </p:pic>
      <p:pic>
        <p:nvPicPr>
          <p:cNvPr id="23" name="Picture 22"/>
          <p:cNvPicPr>
            <a:picLocks noChangeAspect="1"/>
          </p:cNvPicPr>
          <p:nvPr/>
        </p:nvPicPr>
        <p:blipFill>
          <a:blip r:embed="rId5"/>
          <a:stretch>
            <a:fillRect/>
          </a:stretch>
        </p:blipFill>
        <p:spPr>
          <a:xfrm>
            <a:off x="97972" y="3003384"/>
            <a:ext cx="8942615" cy="629955"/>
          </a:xfrm>
          <a:prstGeom prst="rect">
            <a:avLst/>
          </a:prstGeom>
        </p:spPr>
      </p:pic>
      <p:pic>
        <p:nvPicPr>
          <p:cNvPr id="25" name="Picture 24"/>
          <p:cNvPicPr>
            <a:picLocks noChangeAspect="1"/>
          </p:cNvPicPr>
          <p:nvPr/>
        </p:nvPicPr>
        <p:blipFill>
          <a:blip r:embed="rId6"/>
          <a:stretch>
            <a:fillRect/>
          </a:stretch>
        </p:blipFill>
        <p:spPr>
          <a:xfrm>
            <a:off x="94685" y="3003153"/>
            <a:ext cx="8945902" cy="630186"/>
          </a:xfrm>
          <a:prstGeom prst="rect">
            <a:avLst/>
          </a:prstGeom>
        </p:spPr>
      </p:pic>
      <p:pic>
        <p:nvPicPr>
          <p:cNvPr id="26" name="Picture 25"/>
          <p:cNvPicPr>
            <a:picLocks noChangeAspect="1"/>
          </p:cNvPicPr>
          <p:nvPr/>
        </p:nvPicPr>
        <p:blipFill>
          <a:blip r:embed="rId7"/>
          <a:stretch>
            <a:fillRect/>
          </a:stretch>
        </p:blipFill>
        <p:spPr>
          <a:xfrm>
            <a:off x="655474" y="938355"/>
            <a:ext cx="3329958" cy="938646"/>
          </a:xfrm>
          <a:prstGeom prst="rect">
            <a:avLst/>
          </a:prstGeom>
        </p:spPr>
      </p:pic>
      <p:pic>
        <p:nvPicPr>
          <p:cNvPr id="27" name="Picture 26"/>
          <p:cNvPicPr>
            <a:picLocks noChangeAspect="1"/>
          </p:cNvPicPr>
          <p:nvPr/>
        </p:nvPicPr>
        <p:blipFill>
          <a:blip r:embed="rId8"/>
          <a:stretch>
            <a:fillRect/>
          </a:stretch>
        </p:blipFill>
        <p:spPr>
          <a:xfrm>
            <a:off x="542434" y="4194419"/>
            <a:ext cx="3442998" cy="903787"/>
          </a:xfrm>
          <a:prstGeom prst="rect">
            <a:avLst/>
          </a:prstGeom>
        </p:spPr>
      </p:pic>
      <p:pic>
        <p:nvPicPr>
          <p:cNvPr id="28" name="Picture 27"/>
          <p:cNvPicPr>
            <a:picLocks noChangeAspect="1"/>
          </p:cNvPicPr>
          <p:nvPr/>
        </p:nvPicPr>
        <p:blipFill>
          <a:blip r:embed="rId9"/>
          <a:stretch>
            <a:fillRect/>
          </a:stretch>
        </p:blipFill>
        <p:spPr>
          <a:xfrm>
            <a:off x="85530" y="3008325"/>
            <a:ext cx="8955058" cy="630831"/>
          </a:xfrm>
          <a:prstGeom prst="rect">
            <a:avLst/>
          </a:prstGeom>
        </p:spPr>
      </p:pic>
    </p:spTree>
    <p:custDataLst>
      <p:tags r:id="rId1"/>
    </p:custDataLst>
    <p:extLst>
      <p:ext uri="{BB962C8B-B14F-4D97-AF65-F5344CB8AC3E}">
        <p14:creationId xmlns:p14="http://schemas.microsoft.com/office/powerpoint/2010/main" val="385007707"/>
      </p:ext>
    </p:extLst>
  </p:cSld>
  <p:clrMapOvr>
    <a:masterClrMapping/>
  </p:clrMapOvr>
  <mc:AlternateContent xmlns:mc="http://schemas.openxmlformats.org/markup-compatibility/2006" xmlns:p14="http://schemas.microsoft.com/office/powerpoint/2010/main">
    <mc:Choice Requires="p14">
      <p:transition spd="slow" p14:dur="2000" advTm="40325"/>
    </mc:Choice>
    <mc:Fallback xmlns="">
      <p:transition spd="slow" advTm="4032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25"/>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7"/>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9"/>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2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21"/>
                                        </p:tgtEl>
                                        <p:attrNameLst>
                                          <p:attrName>style.visibility</p:attrName>
                                        </p:attrNameLst>
                                      </p:cBhvr>
                                      <p:to>
                                        <p:strVal val="hidden"/>
                                      </p:to>
                                    </p:set>
                                  </p:childTnLst>
                                </p:cTn>
                              </p:par>
                              <p:par>
                                <p:cTn id="41" presetID="1" presetClass="entr" presetSubtype="0" fill="hold"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grpId="2" nodeType="withEffect">
                                  <p:stCondLst>
                                    <p:cond delay="0"/>
                                  </p:stCondLst>
                                  <p:childTnLst>
                                    <p:set>
                                      <p:cBhvr>
                                        <p:cTn id="44" dur="1" fill="hold">
                                          <p:stCondLst>
                                            <p:cond delay="0"/>
                                          </p:stCondLst>
                                        </p:cTn>
                                        <p:tgtEl>
                                          <p:spTgt spid="7"/>
                                        </p:tgtEl>
                                        <p:attrNameLst>
                                          <p:attrName>style.visibility</p:attrName>
                                        </p:attrNameLst>
                                      </p:cBhvr>
                                      <p:to>
                                        <p:strVal val="visible"/>
                                      </p:to>
                                    </p:set>
                                  </p:childTnLst>
                                </p:cTn>
                              </p:par>
                              <p:par>
                                <p:cTn id="45" presetID="1" presetClass="entr" presetSubtype="0" fill="hold" grpId="2" nodeType="withEffect">
                                  <p:stCondLst>
                                    <p:cond delay="0"/>
                                  </p:stCondLst>
                                  <p:childTnLst>
                                    <p:set>
                                      <p:cBhvr>
                                        <p:cTn id="46" dur="1" fill="hold">
                                          <p:stCondLst>
                                            <p:cond delay="0"/>
                                          </p:stCondLst>
                                        </p:cTn>
                                        <p:tgtEl>
                                          <p:spTgt spid="9"/>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par>
                                <p:cTn id="49" presetID="1" presetClass="exit" presetSubtype="0" fill="hold" grpId="3" nodeType="withEffect">
                                  <p:stCondLst>
                                    <p:cond delay="0"/>
                                  </p:stCondLst>
                                  <p:childTnLst>
                                    <p:set>
                                      <p:cBhvr>
                                        <p:cTn id="50" dur="1" fill="hold">
                                          <p:stCondLst>
                                            <p:cond delay="0"/>
                                          </p:stCondLst>
                                        </p:cTn>
                                        <p:tgtEl>
                                          <p:spTgt spid="7"/>
                                        </p:tgtEl>
                                        <p:attrNameLst>
                                          <p:attrName>style.visibility</p:attrName>
                                        </p:attrNameLst>
                                      </p:cBhvr>
                                      <p:to>
                                        <p:strVal val="hidden"/>
                                      </p:to>
                                    </p:set>
                                  </p:childTnLst>
                                </p:cTn>
                              </p:par>
                              <p:par>
                                <p:cTn id="51" presetID="1" presetClass="exit" presetSubtype="0" fill="hold" grpId="1" nodeType="withEffect">
                                  <p:stCondLst>
                                    <p:cond delay="0"/>
                                  </p:stCondLst>
                                  <p:childTnLst>
                                    <p:set>
                                      <p:cBhvr>
                                        <p:cTn id="5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7" grpId="2"/>
      <p:bldP spid="7" grpId="3"/>
      <p:bldP spid="9" grpId="0"/>
      <p:bldP spid="9" grpId="1"/>
      <p:bldP spid="9" grpId="2"/>
      <p:bldP spid="10" grpId="0"/>
      <p:bldP spid="10" grpId="1"/>
      <p:bldP spid="1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Inference and Learning</a:t>
            </a:r>
          </a:p>
        </p:txBody>
      </p:sp>
      <p:sp>
        <p:nvSpPr>
          <p:cNvPr id="3" name="Content Placeholder 2"/>
          <p:cNvSpPr>
            <a:spLocks noGrp="1"/>
          </p:cNvSpPr>
          <p:nvPr>
            <p:ph idx="1"/>
          </p:nvPr>
        </p:nvSpPr>
        <p:spPr>
          <a:xfrm>
            <a:off x="457200" y="1600200"/>
            <a:ext cx="4494326" cy="4525963"/>
          </a:xfrm>
        </p:spPr>
        <p:txBody>
          <a:bodyPr/>
          <a:lstStyle/>
          <a:p>
            <a:r>
              <a:rPr lang="en-US" dirty="0" smtClean="0"/>
              <a:t>Inference is intractable! </a:t>
            </a:r>
          </a:p>
          <a:p>
            <a:r>
              <a:rPr lang="en-US" dirty="0" smtClean="0"/>
              <a:t>Approximate inference with importance sampling</a:t>
            </a:r>
          </a:p>
          <a:p>
            <a:r>
              <a:rPr lang="en-US" dirty="0" smtClean="0"/>
              <a:t>Decoding also with importance sampling</a:t>
            </a:r>
          </a:p>
          <a:p>
            <a:r>
              <a:rPr lang="en-US" dirty="0" smtClean="0"/>
              <a:t>Learning </a:t>
            </a:r>
            <a:r>
              <a:rPr lang="en-US" dirty="0" err="1" smtClean="0"/>
              <a:t>AdaGrad</a:t>
            </a:r>
            <a:r>
              <a:rPr lang="en-US" dirty="0" smtClean="0"/>
              <a:t> (</a:t>
            </a:r>
            <a:r>
              <a:rPr lang="en-US" dirty="0" err="1" smtClean="0"/>
              <a:t>Duchi</a:t>
            </a:r>
            <a:r>
              <a:rPr lang="en-US" dirty="0" smtClean="0"/>
              <a:t> et al. 2011)</a:t>
            </a:r>
          </a:p>
        </p:txBody>
      </p:sp>
      <p:pic>
        <p:nvPicPr>
          <p:cNvPr id="4" name="Picture 3"/>
          <p:cNvPicPr>
            <a:picLocks noChangeAspect="1"/>
          </p:cNvPicPr>
          <p:nvPr/>
        </p:nvPicPr>
        <p:blipFill>
          <a:blip r:embed="rId4"/>
          <a:stretch>
            <a:fillRect/>
          </a:stretch>
        </p:blipFill>
        <p:spPr>
          <a:xfrm>
            <a:off x="4951526" y="1714097"/>
            <a:ext cx="4192474" cy="4298167"/>
          </a:xfrm>
          <a:prstGeom prst="rect">
            <a:avLst/>
          </a:prstGeom>
        </p:spPr>
      </p:pic>
    </p:spTree>
    <p:custDataLst>
      <p:tags r:id="rId1"/>
    </p:custDataLst>
    <p:extLst>
      <p:ext uri="{BB962C8B-B14F-4D97-AF65-F5344CB8AC3E}">
        <p14:creationId xmlns:p14="http://schemas.microsoft.com/office/powerpoint/2010/main" val="422736929"/>
      </p:ext>
    </p:extLst>
  </p:cSld>
  <p:clrMapOvr>
    <a:masterClrMapping/>
  </p:clrMapOvr>
  <mc:AlternateContent xmlns:mc="http://schemas.openxmlformats.org/markup-compatibility/2006" xmlns:p14="http://schemas.microsoft.com/office/powerpoint/2010/main">
    <mc:Choice Requires="p14">
      <p:transition spd="slow" p14:dur="2000" advTm="32437"/>
    </mc:Choice>
    <mc:Fallback xmlns="">
      <p:transition spd="slow" advTm="3243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Results</a:t>
            </a:r>
            <a:endParaRPr lang="en-US" dirty="0"/>
          </a:p>
        </p:txBody>
      </p:sp>
      <p:sp>
        <p:nvSpPr>
          <p:cNvPr id="3" name="Content Placeholder 2"/>
          <p:cNvSpPr>
            <a:spLocks noGrp="1"/>
          </p:cNvSpPr>
          <p:nvPr>
            <p:ph idx="1"/>
          </p:nvPr>
        </p:nvSpPr>
        <p:spPr/>
        <p:txBody>
          <a:bodyPr>
            <a:normAutofit/>
          </a:bodyPr>
          <a:lstStyle/>
          <a:p>
            <a:r>
              <a:rPr lang="en-US" b="1" dirty="0" smtClean="0"/>
              <a:t>Key Point: </a:t>
            </a:r>
            <a:r>
              <a:rPr lang="en-US" dirty="0" smtClean="0"/>
              <a:t>Do trees help segmentation accuracy?</a:t>
            </a:r>
          </a:p>
          <a:p>
            <a:pPr lvl="1"/>
            <a:r>
              <a:rPr lang="en-US" dirty="0" smtClean="0"/>
              <a:t>Baseline</a:t>
            </a:r>
            <a:r>
              <a:rPr lang="en-US" dirty="0"/>
              <a:t>: flat segmentation </a:t>
            </a:r>
            <a:r>
              <a:rPr lang="en-US" dirty="0" smtClean="0"/>
              <a:t>model</a:t>
            </a:r>
            <a:endParaRPr lang="en-US" dirty="0"/>
          </a:p>
          <a:p>
            <a:r>
              <a:rPr lang="en-US" dirty="0" smtClean="0"/>
              <a:t>New Task:</a:t>
            </a:r>
          </a:p>
        </p:txBody>
      </p:sp>
    </p:spTree>
    <p:custDataLst>
      <p:tags r:id="rId1"/>
    </p:custDataLst>
    <p:extLst>
      <p:ext uri="{BB962C8B-B14F-4D97-AF65-F5344CB8AC3E}">
        <p14:creationId xmlns:p14="http://schemas.microsoft.com/office/powerpoint/2010/main" val="705431"/>
      </p:ext>
    </p:extLst>
  </p:cSld>
  <p:clrMapOvr>
    <a:masterClrMapping/>
  </p:clrMapOvr>
  <mc:AlternateContent xmlns:mc="http://schemas.openxmlformats.org/markup-compatibility/2006" xmlns:p14="http://schemas.microsoft.com/office/powerpoint/2010/main">
    <mc:Choice Requires="p14">
      <p:transition spd="slow" p14:dur="2000" advTm="39533"/>
    </mc:Choice>
    <mc:Fallback xmlns="">
      <p:transition spd="slow" advTm="39533"/>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pic>
        <p:nvPicPr>
          <p:cNvPr id="4" name="Content Placeholder 3"/>
          <p:cNvPicPr>
            <a:picLocks noGrp="1" noChangeAspect="1"/>
          </p:cNvPicPr>
          <p:nvPr>
            <p:ph idx="1"/>
          </p:nvPr>
        </p:nvPicPr>
        <p:blipFill>
          <a:blip r:embed="rId2"/>
          <a:stretch>
            <a:fillRect/>
          </a:stretch>
        </p:blipFill>
        <p:spPr>
          <a:xfrm>
            <a:off x="457200" y="2911483"/>
            <a:ext cx="8229600" cy="1903397"/>
          </a:xfrm>
          <a:prstGeom prst="rect">
            <a:avLst/>
          </a:prstGeom>
        </p:spPr>
      </p:pic>
    </p:spTree>
    <p:extLst>
      <p:ext uri="{BB962C8B-B14F-4D97-AF65-F5344CB8AC3E}">
        <p14:creationId xmlns:p14="http://schemas.microsoft.com/office/powerpoint/2010/main" val="7958469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6500" dirty="0" smtClean="0"/>
              <a:t>Fin</a:t>
            </a:r>
            <a:r>
              <a:rPr lang="en-US" sz="6500" dirty="0"/>
              <a:t>.</a:t>
            </a:r>
            <a:r>
              <a:rPr lang="en-US" sz="6500" dirty="0" smtClean="0"/>
              <a:t/>
            </a:r>
            <a:br>
              <a:rPr lang="en-US" sz="6500" dirty="0" smtClean="0"/>
            </a:br>
            <a:r>
              <a:rPr lang="en-US" sz="6500" dirty="0"/>
              <a:t/>
            </a:r>
            <a:br>
              <a:rPr lang="en-US" sz="6500" dirty="0"/>
            </a:br>
            <a:r>
              <a:rPr lang="en-US" sz="6500" dirty="0" smtClean="0"/>
              <a:t>Thank You!</a:t>
            </a:r>
            <a:endParaRPr lang="en-US" sz="6500" dirty="0"/>
          </a:p>
        </p:txBody>
      </p:sp>
    </p:spTree>
    <p:extLst>
      <p:ext uri="{BB962C8B-B14F-4D97-AF65-F5344CB8AC3E}">
        <p14:creationId xmlns:p14="http://schemas.microsoft.com/office/powerpoint/2010/main" val="1255194464"/>
      </p:ext>
    </p:extLst>
  </p:cSld>
  <p:clrMapOvr>
    <a:masterClrMapping/>
  </p:clrMapOvr>
  <mc:AlternateContent xmlns:mc="http://schemas.openxmlformats.org/markup-compatibility/2006" xmlns:p14="http://schemas.microsoft.com/office/powerpoint/2010/main">
    <mc:Choice Requires="p14">
      <p:transition spd="slow" p14:dur="2000" advTm="907"/>
    </mc:Choice>
    <mc:Fallback xmlns="">
      <p:transition spd="slow" advTm="907"/>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047" y="2478995"/>
            <a:ext cx="9407047" cy="1143000"/>
          </a:xfrm>
        </p:spPr>
        <p:txBody>
          <a:bodyPr>
            <a:noAutofit/>
          </a:bodyPr>
          <a:lstStyle/>
          <a:p>
            <a:r>
              <a:rPr lang="en-US" sz="4000" b="1" dirty="0" smtClean="0"/>
              <a:t>Semi-New Idea: </a:t>
            </a:r>
            <a:r>
              <a:rPr lang="en-US" sz="4000" dirty="0" smtClean="0"/>
              <a:t>Canonical Morphological Segmentation</a:t>
            </a:r>
            <a:endParaRPr lang="en-US" sz="4000" dirty="0"/>
          </a:p>
        </p:txBody>
      </p:sp>
    </p:spTree>
    <p:extLst>
      <p:ext uri="{BB962C8B-B14F-4D97-AF65-F5344CB8AC3E}">
        <p14:creationId xmlns:p14="http://schemas.microsoft.com/office/powerpoint/2010/main" val="1220699468"/>
      </p:ext>
    </p:extLst>
  </p:cSld>
  <p:clrMapOvr>
    <a:masterClrMapping/>
  </p:clrMapOvr>
  <mc:AlternateContent xmlns:mc="http://schemas.openxmlformats.org/markup-compatibility/2006" xmlns:p14="http://schemas.microsoft.com/office/powerpoint/2010/main">
    <mc:Choice Requires="p14">
      <p:transition spd="slow" p14:dur="2000" advTm="5121"/>
    </mc:Choice>
    <mc:Fallback xmlns="">
      <p:transition spd="slow" advTm="5121"/>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64847" y="52228"/>
            <a:ext cx="6829063"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t> </a:t>
            </a:r>
            <a:endParaRPr lang="en-US" sz="8000" dirty="0"/>
          </a:p>
        </p:txBody>
      </p:sp>
      <p:sp>
        <p:nvSpPr>
          <p:cNvPr id="5" name="TextBox 4"/>
          <p:cNvSpPr txBox="1"/>
          <p:nvPr/>
        </p:nvSpPr>
        <p:spPr>
          <a:xfrm>
            <a:off x="776615" y="4646755"/>
            <a:ext cx="8143838"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 </a:t>
            </a:r>
            <a:r>
              <a:rPr lang="en-US" sz="8000" dirty="0" smtClean="0">
                <a:solidFill>
                  <a:schemeClr val="accent5">
                    <a:lumMod val="75000"/>
                  </a:schemeClr>
                </a:solidFill>
              </a:rPr>
              <a:t>achieve </a:t>
            </a:r>
            <a:r>
              <a:rPr lang="en-US" sz="8000" dirty="0" smtClean="0">
                <a:solidFill>
                  <a:schemeClr val="accent3">
                    <a:lumMod val="75000"/>
                  </a:schemeClr>
                </a:solidFill>
              </a:rPr>
              <a:t>able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8" name="TextBox 7"/>
          <p:cNvSpPr txBox="1"/>
          <p:nvPr/>
        </p:nvSpPr>
        <p:spPr>
          <a:xfrm>
            <a:off x="3269514" y="5872499"/>
            <a:ext cx="1062407" cy="553998"/>
          </a:xfrm>
          <a:prstGeom prst="rect">
            <a:avLst/>
          </a:prstGeom>
          <a:noFill/>
        </p:spPr>
        <p:txBody>
          <a:bodyPr wrap="none" rtlCol="0">
            <a:spAutoFit/>
          </a:bodyPr>
          <a:lstStyle/>
          <a:p>
            <a:r>
              <a:rPr lang="en-US" sz="3000" dirty="0" smtClean="0"/>
              <a:t>STEM</a:t>
            </a:r>
            <a:endParaRPr lang="en-US" sz="3000" dirty="0"/>
          </a:p>
        </p:txBody>
      </p:sp>
      <p:sp>
        <p:nvSpPr>
          <p:cNvPr id="9" name="TextBox 8"/>
          <p:cNvSpPr txBox="1"/>
          <p:nvPr/>
        </p:nvSpPr>
        <p:spPr>
          <a:xfrm>
            <a:off x="881738" y="5883523"/>
            <a:ext cx="1252266" cy="553998"/>
          </a:xfrm>
          <a:prstGeom prst="rect">
            <a:avLst/>
          </a:prstGeom>
          <a:noFill/>
        </p:spPr>
        <p:txBody>
          <a:bodyPr wrap="none" rtlCol="0">
            <a:spAutoFit/>
          </a:bodyPr>
          <a:lstStyle/>
          <a:p>
            <a:r>
              <a:rPr lang="en-US" sz="3000" dirty="0" smtClean="0"/>
              <a:t>PREFIX</a:t>
            </a:r>
            <a:endParaRPr lang="en-US" sz="3000" dirty="0"/>
          </a:p>
        </p:txBody>
      </p:sp>
      <p:sp>
        <p:nvSpPr>
          <p:cNvPr id="10" name="TextBox 9"/>
          <p:cNvSpPr txBox="1"/>
          <p:nvPr/>
        </p:nvSpPr>
        <p:spPr>
          <a:xfrm>
            <a:off x="5743481" y="5883523"/>
            <a:ext cx="1257075" cy="553998"/>
          </a:xfrm>
          <a:prstGeom prst="rect">
            <a:avLst/>
          </a:prstGeom>
          <a:noFill/>
        </p:spPr>
        <p:txBody>
          <a:bodyPr wrap="none" rtlCol="0">
            <a:spAutoFit/>
          </a:bodyPr>
          <a:lstStyle/>
          <a:p>
            <a:r>
              <a:rPr lang="en-US" sz="3000" dirty="0" smtClean="0"/>
              <a:t>SUFFIX</a:t>
            </a:r>
            <a:endParaRPr lang="en-US" sz="3000" dirty="0"/>
          </a:p>
        </p:txBody>
      </p:sp>
      <p:sp>
        <p:nvSpPr>
          <p:cNvPr id="11" name="TextBox 10"/>
          <p:cNvSpPr txBox="1"/>
          <p:nvPr/>
        </p:nvSpPr>
        <p:spPr>
          <a:xfrm>
            <a:off x="7377707" y="5899687"/>
            <a:ext cx="1257075" cy="553998"/>
          </a:xfrm>
          <a:prstGeom prst="rect">
            <a:avLst/>
          </a:prstGeom>
          <a:noFill/>
        </p:spPr>
        <p:txBody>
          <a:bodyPr wrap="none" rtlCol="0">
            <a:spAutoFit/>
          </a:bodyPr>
          <a:lstStyle/>
          <a:p>
            <a:r>
              <a:rPr lang="en-US" sz="3000" dirty="0" smtClean="0"/>
              <a:t>SUFFIX</a:t>
            </a:r>
            <a:endParaRPr lang="en-US" sz="3000" dirty="0"/>
          </a:p>
        </p:txBody>
      </p:sp>
      <p:sp>
        <p:nvSpPr>
          <p:cNvPr id="12" name="TextBox 11"/>
          <p:cNvSpPr txBox="1"/>
          <p:nvPr/>
        </p:nvSpPr>
        <p:spPr>
          <a:xfrm>
            <a:off x="879157" y="2366102"/>
            <a:ext cx="8143838" cy="1323439"/>
          </a:xfrm>
          <a:prstGeom prst="rect">
            <a:avLst/>
          </a:prstGeom>
          <a:noFill/>
        </p:spPr>
        <p:txBody>
          <a:bodyPr wrap="square" rtlCol="0">
            <a:spAutoFit/>
          </a:bodyPr>
          <a:lstStyle/>
          <a:p>
            <a:r>
              <a:rPr lang="en-US" sz="8000" dirty="0" err="1" smtClean="0">
                <a:solidFill>
                  <a:schemeClr val="accent6">
                    <a:lumMod val="75000"/>
                  </a:schemeClr>
                </a:solidFill>
              </a:rPr>
              <a:t>unachiev</a:t>
            </a:r>
            <a:r>
              <a:rPr lang="en-US" sz="8000" b="1" u="sng" dirty="0" err="1" smtClean="0">
                <a:solidFill>
                  <a:schemeClr val="accent6">
                    <a:lumMod val="50000"/>
                  </a:schemeClr>
                </a:solidFill>
              </a:rPr>
              <a:t>e</a:t>
            </a:r>
            <a:r>
              <a:rPr lang="en-US" sz="8000" dirty="0" err="1" smtClean="0">
                <a:solidFill>
                  <a:schemeClr val="accent6">
                    <a:lumMod val="75000"/>
                  </a:schemeClr>
                </a:solidFill>
              </a:rPr>
              <a:t>ab</a:t>
            </a:r>
            <a:r>
              <a:rPr lang="en-US" sz="8000" b="1" u="sng" dirty="0" err="1" smtClean="0">
                <a:solidFill>
                  <a:schemeClr val="accent6">
                    <a:lumMod val="50000"/>
                  </a:schemeClr>
                </a:solidFill>
              </a:rPr>
              <a:t>le</a:t>
            </a:r>
            <a:r>
              <a:rPr lang="en-US" sz="8000" dirty="0" err="1" smtClean="0">
                <a:solidFill>
                  <a:schemeClr val="accent6">
                    <a:lumMod val="75000"/>
                  </a:schemeClr>
                </a:solidFill>
              </a:rPr>
              <a:t>ity</a:t>
            </a:r>
            <a:r>
              <a:rPr lang="en-US" sz="8000" dirty="0" smtClean="0">
                <a:solidFill>
                  <a:schemeClr val="accent6">
                    <a:lumMod val="75000"/>
                  </a:schemeClr>
                </a:solidFill>
              </a:rPr>
              <a:t> </a:t>
            </a:r>
            <a:endParaRPr lang="en-US" sz="8000" dirty="0">
              <a:solidFill>
                <a:schemeClr val="accent6">
                  <a:lumMod val="75000"/>
                </a:schemeClr>
              </a:solidFill>
            </a:endParaRPr>
          </a:p>
        </p:txBody>
      </p:sp>
      <p:cxnSp>
        <p:nvCxnSpPr>
          <p:cNvPr id="13" name="Straight Arrow Connector 12"/>
          <p:cNvCxnSpPr/>
          <p:nvPr/>
        </p:nvCxnSpPr>
        <p:spPr>
          <a:xfrm>
            <a:off x="4628365" y="3600564"/>
            <a:ext cx="0" cy="1345058"/>
          </a:xfrm>
          <a:prstGeom prst="straightConnector1">
            <a:avLst/>
          </a:prstGeom>
          <a:ln w="190500">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4951076" y="3677088"/>
            <a:ext cx="2477601" cy="861774"/>
          </a:xfrm>
          <a:prstGeom prst="rect">
            <a:avLst/>
          </a:prstGeom>
          <a:noFill/>
        </p:spPr>
        <p:txBody>
          <a:bodyPr wrap="square" rtlCol="0">
            <a:spAutoFit/>
          </a:bodyPr>
          <a:lstStyle/>
          <a:p>
            <a:r>
              <a:rPr lang="en-US" sz="5000" dirty="0" smtClean="0"/>
              <a:t>Segment</a:t>
            </a:r>
            <a:endParaRPr lang="en-US" sz="5000" dirty="0"/>
          </a:p>
        </p:txBody>
      </p:sp>
      <p:cxnSp>
        <p:nvCxnSpPr>
          <p:cNvPr id="18" name="Straight Arrow Connector 17"/>
          <p:cNvCxnSpPr/>
          <p:nvPr/>
        </p:nvCxnSpPr>
        <p:spPr>
          <a:xfrm flipH="1">
            <a:off x="4579378" y="1261360"/>
            <a:ext cx="1" cy="1505423"/>
          </a:xfrm>
          <a:prstGeom prst="straightConnector1">
            <a:avLst/>
          </a:prstGeom>
          <a:ln w="190500">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5047844" y="1308749"/>
            <a:ext cx="2477601" cy="861774"/>
          </a:xfrm>
          <a:prstGeom prst="rect">
            <a:avLst/>
          </a:prstGeom>
          <a:noFill/>
        </p:spPr>
        <p:txBody>
          <a:bodyPr wrap="square" rtlCol="0">
            <a:spAutoFit/>
          </a:bodyPr>
          <a:lstStyle/>
          <a:p>
            <a:r>
              <a:rPr lang="en-US" sz="5000" dirty="0" smtClean="0"/>
              <a:t>Restore</a:t>
            </a:r>
            <a:endParaRPr lang="en-US" sz="5000" dirty="0"/>
          </a:p>
        </p:txBody>
      </p:sp>
    </p:spTree>
    <p:custDataLst>
      <p:tags r:id="rId1"/>
    </p:custDataLst>
    <p:extLst>
      <p:ext uri="{BB962C8B-B14F-4D97-AF65-F5344CB8AC3E}">
        <p14:creationId xmlns:p14="http://schemas.microsoft.com/office/powerpoint/2010/main" val="17737656"/>
      </p:ext>
    </p:extLst>
  </p:cSld>
  <p:clrMapOvr>
    <a:masterClrMapping/>
  </p:clrMapOvr>
  <mc:AlternateContent xmlns:mc="http://schemas.openxmlformats.org/markup-compatibility/2006" xmlns:p14="http://schemas.microsoft.com/office/powerpoint/2010/main">
    <mc:Choice Requires="p14">
      <p:transition spd="slow" p14:dur="2000" advTm="10999"/>
    </mc:Choice>
    <mc:Fallback xmlns="">
      <p:transition spd="slow" advTm="1099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0" grpId="0"/>
      <p:bldP spid="11" grpId="0"/>
      <p:bldP spid="12" grpId="0"/>
      <p:bldP spid="14"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5000" dirty="0" smtClean="0"/>
              <a:t>Why is canonicalization useful?</a:t>
            </a:r>
            <a:endParaRPr lang="en-US" sz="5000" dirty="0"/>
          </a:p>
        </p:txBody>
      </p:sp>
    </p:spTree>
    <p:extLst>
      <p:ext uri="{BB962C8B-B14F-4D97-AF65-F5344CB8AC3E}">
        <p14:creationId xmlns:p14="http://schemas.microsoft.com/office/powerpoint/2010/main" val="79638060"/>
      </p:ext>
    </p:extLst>
  </p:cSld>
  <p:clrMapOvr>
    <a:masterClrMapping/>
  </p:clrMapOvr>
  <mc:AlternateContent xmlns:mc="http://schemas.openxmlformats.org/markup-compatibility/2006" xmlns:p14="http://schemas.microsoft.com/office/powerpoint/2010/main">
    <mc:Choice Requires="p14">
      <p:transition spd="slow" p14:dur="2000" advTm="4341"/>
    </mc:Choice>
    <mc:Fallback xmlns="">
      <p:transition spd="slow" advTm="4341"/>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rgbClr val="002060"/>
                </a:solidFill>
              </a:rPr>
              <a:t>achievement </a:t>
            </a:r>
            <a:endParaRPr lang="en-US" sz="8000" dirty="0">
              <a:solidFill>
                <a:srgbClr val="002060"/>
              </a:solidFill>
            </a:endParaRPr>
          </a:p>
        </p:txBody>
      </p:sp>
      <p:sp>
        <p:nvSpPr>
          <p:cNvPr id="4" name="TextBox 3"/>
          <p:cNvSpPr txBox="1"/>
          <p:nvPr/>
        </p:nvSpPr>
        <p:spPr>
          <a:xfrm>
            <a:off x="701460" y="3031905"/>
            <a:ext cx="6588690" cy="1323439"/>
          </a:xfrm>
          <a:prstGeom prst="rect">
            <a:avLst/>
          </a:prstGeom>
          <a:noFill/>
        </p:spPr>
        <p:txBody>
          <a:bodyPr wrap="square" rtlCol="0">
            <a:spAutoFit/>
          </a:bodyPr>
          <a:lstStyle/>
          <a:p>
            <a:r>
              <a:rPr lang="en-US" sz="8000" dirty="0" smtClean="0">
                <a:solidFill>
                  <a:srgbClr val="002060"/>
                </a:solidFill>
              </a:rPr>
              <a:t>underachiever </a:t>
            </a:r>
            <a:endParaRPr lang="en-US" sz="8000" dirty="0">
              <a:solidFill>
                <a:srgbClr val="002060"/>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rgbClr val="002060"/>
                </a:solidFill>
              </a:rPr>
              <a:t>achieves</a:t>
            </a:r>
            <a:endParaRPr lang="en-US" sz="8000" dirty="0">
              <a:solidFill>
                <a:srgbClr val="002060"/>
              </a:solidFill>
            </a:endParaRPr>
          </a:p>
        </p:txBody>
      </p:sp>
    </p:spTree>
    <p:extLst>
      <p:ext uri="{BB962C8B-B14F-4D97-AF65-F5344CB8AC3E}">
        <p14:creationId xmlns:p14="http://schemas.microsoft.com/office/powerpoint/2010/main" val="567822082"/>
      </p:ext>
    </p:extLst>
  </p:cSld>
  <p:clrMapOvr>
    <a:masterClrMapping/>
  </p:clrMapOvr>
  <mc:AlternateContent xmlns:mc="http://schemas.openxmlformats.org/markup-compatibility/2006" xmlns:p14="http://schemas.microsoft.com/office/powerpoint/2010/main">
    <mc:Choice Requires="p14">
      <p:transition spd="slow" p14:dur="2000" advTm="11998"/>
    </mc:Choice>
    <mc:Fallback xmlns="">
      <p:transition spd="slow" advTm="11998"/>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err="1" smtClean="0">
                <a:solidFill>
                  <a:schemeClr val="accent5">
                    <a:lumMod val="75000"/>
                  </a:schemeClr>
                </a:solidFill>
              </a:rPr>
              <a:t>achiev</a:t>
            </a:r>
            <a:r>
              <a:rPr lang="en-US" sz="8000" dirty="0" smtClean="0">
                <a:solidFill>
                  <a:schemeClr val="accent6">
                    <a:lumMod val="75000"/>
                  </a:schemeClr>
                </a:solidFill>
              </a:rPr>
              <a:t> </a:t>
            </a:r>
            <a:r>
              <a:rPr lang="en-US" sz="8000" dirty="0" err="1" smtClean="0">
                <a:solidFill>
                  <a:schemeClr val="accent3">
                    <a:lumMod val="75000"/>
                  </a:schemeClr>
                </a:solidFill>
              </a:rPr>
              <a:t>abil</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t>
            </a:r>
            <a:r>
              <a:rPr lang="en-US" sz="8000" dirty="0" err="1" smtClean="0">
                <a:solidFill>
                  <a:schemeClr val="accent5">
                    <a:lumMod val="75000"/>
                  </a:schemeClr>
                </a:solidFill>
              </a:rPr>
              <a:t>achiev</a:t>
            </a:r>
            <a:r>
              <a:rPr lang="en-US" sz="8000" dirty="0" smtClean="0">
                <a:solidFill>
                  <a:schemeClr val="accent5">
                    <a:lumMod val="75000"/>
                  </a:schemeClr>
                </a:solidFill>
              </a:rPr>
              <a:t>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s</a:t>
            </a:r>
            <a:endParaRPr lang="en-US" sz="8000" dirty="0">
              <a:solidFill>
                <a:schemeClr val="accent3">
                  <a:lumMod val="75000"/>
                </a:schemeClr>
              </a:solidFill>
            </a:endParaRPr>
          </a:p>
        </p:txBody>
      </p:sp>
    </p:spTree>
    <p:extLst>
      <p:ext uri="{BB962C8B-B14F-4D97-AF65-F5344CB8AC3E}">
        <p14:creationId xmlns:p14="http://schemas.microsoft.com/office/powerpoint/2010/main" val="1557199598"/>
      </p:ext>
    </p:extLst>
  </p:cSld>
  <p:clrMapOvr>
    <a:masterClrMapping/>
  </p:clrMapOvr>
  <mc:AlternateContent xmlns:mc="http://schemas.openxmlformats.org/markup-compatibility/2006" xmlns:p14="http://schemas.microsoft.com/office/powerpoint/2010/main">
    <mc:Choice Requires="p14">
      <p:transition spd="slow" p14:dur="2000" advTm="2214"/>
    </mc:Choice>
    <mc:Fallback xmlns="">
      <p:transition spd="slow" advTm="2214"/>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277655"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err="1" smtClean="0">
                <a:solidFill>
                  <a:schemeClr val="accent5">
                    <a:lumMod val="75000"/>
                  </a:schemeClr>
                </a:solidFill>
              </a:rPr>
              <a:t>achiev</a:t>
            </a:r>
            <a:r>
              <a:rPr lang="en-US" sz="8000" dirty="0" smtClean="0">
                <a:solidFill>
                  <a:schemeClr val="accent5">
                    <a:lumMod val="75000"/>
                  </a:schemeClr>
                </a:solidFill>
              </a:rPr>
              <a:t>  </a:t>
            </a:r>
            <a:r>
              <a:rPr lang="en-US" sz="8000" dirty="0" smtClean="0">
                <a:solidFill>
                  <a:schemeClr val="accent6">
                    <a:lumMod val="75000"/>
                  </a:schemeClr>
                </a:solidFill>
              </a:rPr>
              <a:t> </a:t>
            </a:r>
            <a:r>
              <a:rPr lang="en-US" sz="8000" dirty="0" err="1" smtClean="0">
                <a:solidFill>
                  <a:schemeClr val="accent3">
                    <a:lumMod val="75000"/>
                  </a:schemeClr>
                </a:solidFill>
              </a:rPr>
              <a:t>abil</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2530256"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137782"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a:solidFill>
                  <a:schemeClr val="accent5">
                    <a:lumMod val="75000"/>
                  </a:schemeClr>
                </a:solidFill>
              </a:rPr>
              <a:t> </a:t>
            </a:r>
            <a:r>
              <a:rPr lang="en-US" sz="8000" dirty="0" err="1" smtClean="0">
                <a:solidFill>
                  <a:schemeClr val="accent5">
                    <a:lumMod val="75000"/>
                  </a:schemeClr>
                </a:solidFill>
              </a:rPr>
              <a:t>achiev</a:t>
            </a:r>
            <a:r>
              <a:rPr lang="en-US" sz="8000" dirty="0" smtClean="0">
                <a:solidFill>
                  <a:schemeClr val="accent5">
                    <a:lumMod val="75000"/>
                  </a:schemeClr>
                </a:solidFill>
              </a:rPr>
              <a:t>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2530256"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 </a:t>
            </a:r>
            <a:r>
              <a:rPr lang="en-US" sz="8000" dirty="0" smtClean="0">
                <a:solidFill>
                  <a:schemeClr val="accent3">
                    <a:lumMod val="75000"/>
                  </a:schemeClr>
                </a:solidFill>
              </a:rPr>
              <a:t>s</a:t>
            </a:r>
            <a:endParaRPr lang="en-US" sz="8000" dirty="0">
              <a:solidFill>
                <a:schemeClr val="accent3">
                  <a:lumMod val="75000"/>
                </a:schemeClr>
              </a:solidFill>
            </a:endParaRPr>
          </a:p>
        </p:txBody>
      </p:sp>
      <p:sp>
        <p:nvSpPr>
          <p:cNvPr id="2" name="Frame 1"/>
          <p:cNvSpPr/>
          <p:nvPr/>
        </p:nvSpPr>
        <p:spPr>
          <a:xfrm>
            <a:off x="2530256" y="187890"/>
            <a:ext cx="3369503" cy="6012494"/>
          </a:xfrm>
          <a:prstGeom prst="frame">
            <a:avLst>
              <a:gd name="adj1" fmla="val 2031"/>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522514" y="108267"/>
            <a:ext cx="8596432" cy="1631216"/>
          </a:xfrm>
          <a:prstGeom prst="rect">
            <a:avLst/>
          </a:prstGeom>
          <a:solidFill>
            <a:schemeClr val="bg1"/>
          </a:solidFill>
        </p:spPr>
        <p:txBody>
          <a:bodyPr wrap="square" rtlCol="0">
            <a:spAutoFit/>
          </a:bodyPr>
          <a:lstStyle/>
          <a:p>
            <a:pPr algn="ctr"/>
            <a:r>
              <a:rPr lang="en-US" sz="5000" dirty="0" smtClean="0"/>
              <a:t>Are they the </a:t>
            </a:r>
            <a:r>
              <a:rPr lang="en-US" sz="5000" b="1" dirty="0" smtClean="0"/>
              <a:t>same</a:t>
            </a:r>
            <a:r>
              <a:rPr lang="en-US" sz="5000" dirty="0" smtClean="0"/>
              <a:t> morpheme???</a:t>
            </a:r>
            <a:endParaRPr lang="en-US" sz="5000" dirty="0"/>
          </a:p>
        </p:txBody>
      </p:sp>
    </p:spTree>
    <p:custDataLst>
      <p:tags r:id="rId1"/>
    </p:custDataLst>
    <p:extLst>
      <p:ext uri="{BB962C8B-B14F-4D97-AF65-F5344CB8AC3E}">
        <p14:creationId xmlns:p14="http://schemas.microsoft.com/office/powerpoint/2010/main" val="470437597"/>
      </p:ext>
    </p:extLst>
  </p:cSld>
  <p:clrMapOvr>
    <a:masterClrMapping/>
  </p:clrMapOvr>
  <mc:AlternateContent xmlns:mc="http://schemas.openxmlformats.org/markup-compatibility/2006" xmlns:p14="http://schemas.microsoft.com/office/powerpoint/2010/main">
    <mc:Choice Requires="p14">
      <p:transition spd="slow" p14:dur="2000" advTm="11448"/>
    </mc:Choice>
    <mc:Fallback xmlns="">
      <p:transition spd="slow" advTm="1144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9|2.9"/>
</p:tagLst>
</file>

<file path=ppt/tags/tag2.xml><?xml version="1.0" encoding="utf-8"?>
<p:tagLst xmlns:a="http://schemas.openxmlformats.org/drawingml/2006/main" xmlns:r="http://schemas.openxmlformats.org/officeDocument/2006/relationships" xmlns:p="http://schemas.openxmlformats.org/presentationml/2006/main">
  <p:tag name="TIMING" val="|2|3.5|2"/>
</p:tagLst>
</file>

<file path=ppt/tags/tag3.xml><?xml version="1.0" encoding="utf-8"?>
<p:tagLst xmlns:a="http://schemas.openxmlformats.org/drawingml/2006/main" xmlns:r="http://schemas.openxmlformats.org/officeDocument/2006/relationships" xmlns:p="http://schemas.openxmlformats.org/presentationml/2006/main">
  <p:tag name="TIMING" val="|3.3"/>
</p:tagLst>
</file>

<file path=ppt/tags/tag4.xml><?xml version="1.0" encoding="utf-8"?>
<p:tagLst xmlns:a="http://schemas.openxmlformats.org/drawingml/2006/main" xmlns:r="http://schemas.openxmlformats.org/officeDocument/2006/relationships" xmlns:p="http://schemas.openxmlformats.org/presentationml/2006/main">
  <p:tag name="TIMING" val="|4.6"/>
</p:tagLst>
</file>

<file path=ppt/tags/tag5.xml><?xml version="1.0" encoding="utf-8"?>
<p:tagLst xmlns:a="http://schemas.openxmlformats.org/drawingml/2006/main" xmlns:r="http://schemas.openxmlformats.org/officeDocument/2006/relationships" xmlns:p="http://schemas.openxmlformats.org/presentationml/2006/main">
  <p:tag name="TIMING" val="|6.2|2.7|1.4|4.9|0.8|2.1"/>
</p:tagLst>
</file>

<file path=ppt/tags/tag6.xml><?xml version="1.0" encoding="utf-8"?>
<p:tagLst xmlns:a="http://schemas.openxmlformats.org/drawingml/2006/main" xmlns:r="http://schemas.openxmlformats.org/officeDocument/2006/relationships" xmlns:p="http://schemas.openxmlformats.org/presentationml/2006/main">
  <p:tag name="TIMING" val="|9|7.5|6.7|7.6|4.8"/>
</p:tagLst>
</file>

<file path=ppt/tags/tag7.xml><?xml version="1.0" encoding="utf-8"?>
<p:tagLst xmlns:a="http://schemas.openxmlformats.org/drawingml/2006/main" xmlns:r="http://schemas.openxmlformats.org/officeDocument/2006/relationships" xmlns:p="http://schemas.openxmlformats.org/presentationml/2006/main">
  <p:tag name="TIMING" val="|1.5|6.1|3.1|3.2|12.9"/>
</p:tagLst>
</file>

<file path=ppt/tags/tag8.xml><?xml version="1.0" encoding="utf-8"?>
<p:tagLst xmlns:a="http://schemas.openxmlformats.org/drawingml/2006/main" xmlns:r="http://schemas.openxmlformats.org/officeDocument/2006/relationships" xmlns:p="http://schemas.openxmlformats.org/presentationml/2006/main">
  <p:tag name="TIMING" val="|3|6.1|2.3|3|2.9|6.7|5.4|6.1"/>
</p:tagLst>
</file>

<file path=ppt/theme/theme1.xml><?xml version="1.0" encoding="utf-8"?>
<a:theme xmlns:a="http://schemas.openxmlformats.org/drawingml/2006/main" name="JHU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JHU Theme.thmx</Template>
  <TotalTime>455</TotalTime>
  <Words>1128</Words>
  <Application>Microsoft Macintosh PowerPoint</Application>
  <PresentationFormat>On-screen Show (4:3)</PresentationFormat>
  <Paragraphs>196</Paragraphs>
  <Slides>39</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Calibri</vt:lpstr>
      <vt:lpstr>Comic Sans MS</vt:lpstr>
      <vt:lpstr>Helvetica Neue Light</vt:lpstr>
      <vt:lpstr>ＭＳ Ｐゴシック</vt:lpstr>
      <vt:lpstr>Arial</vt:lpstr>
      <vt:lpstr>JHU Theme</vt:lpstr>
      <vt:lpstr>Morphological Segmentation Inside-Out</vt:lpstr>
      <vt:lpstr>Old Idea: Surface Morphological Segmentation</vt:lpstr>
      <vt:lpstr>PowerPoint Presentation</vt:lpstr>
      <vt:lpstr>Semi-New Idea: Canonical Morphological Segmentation</vt:lpstr>
      <vt:lpstr>PowerPoint Presentation</vt:lpstr>
      <vt:lpstr>Why is canonicalization useful?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New Idea: Morphology as Parsing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are trees useful?</vt:lpstr>
      <vt:lpstr>Reason 1: Words are ambiguous!</vt:lpstr>
      <vt:lpstr>Reason 2: Model Order of Affixation</vt:lpstr>
      <vt:lpstr>New Resource</vt:lpstr>
      <vt:lpstr>Morphological Tree Bank</vt:lpstr>
      <vt:lpstr>A Joint Model</vt:lpstr>
      <vt:lpstr>PowerPoint Presentation</vt:lpstr>
      <vt:lpstr>PowerPoint Presentation</vt:lpstr>
      <vt:lpstr>Inference and Learning</vt:lpstr>
      <vt:lpstr>Experimental Results</vt:lpstr>
      <vt:lpstr>Results</vt:lpstr>
      <vt:lpstr>Fin.  Thank You!</vt:lpstr>
    </vt:vector>
  </TitlesOfParts>
  <Company>Human Language Technology Center of Excellence, Johns Hopkins University</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Default Deck</dc:title>
  <dc:creator>Benjamin Van Durme</dc:creator>
  <cp:lastModifiedBy>Ryan Hernandez</cp:lastModifiedBy>
  <cp:revision>20</cp:revision>
  <dcterms:created xsi:type="dcterms:W3CDTF">2014-05-05T18:24:13Z</dcterms:created>
  <dcterms:modified xsi:type="dcterms:W3CDTF">2017-07-26T06:41:47Z</dcterms:modified>
</cp:coreProperties>
</file>

<file path=docProps/thumbnail.jpeg>
</file>